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256" r:id="rId2"/>
    <p:sldId id="310" r:id="rId3"/>
    <p:sldId id="302" r:id="rId4"/>
    <p:sldId id="304" r:id="rId5"/>
    <p:sldId id="305" r:id="rId6"/>
    <p:sldId id="306" r:id="rId7"/>
    <p:sldId id="257" r:id="rId8"/>
    <p:sldId id="258" r:id="rId9"/>
    <p:sldId id="259" r:id="rId10"/>
    <p:sldId id="284" r:id="rId11"/>
    <p:sldId id="260" r:id="rId12"/>
    <p:sldId id="281" r:id="rId13"/>
    <p:sldId id="307" r:id="rId14"/>
    <p:sldId id="308" r:id="rId15"/>
    <p:sldId id="309" r:id="rId16"/>
    <p:sldId id="261" r:id="rId17"/>
    <p:sldId id="282" r:id="rId18"/>
    <p:sldId id="262" r:id="rId19"/>
    <p:sldId id="263" r:id="rId20"/>
    <p:sldId id="264" r:id="rId21"/>
    <p:sldId id="285" r:id="rId22"/>
    <p:sldId id="301" r:id="rId23"/>
    <p:sldId id="295" r:id="rId24"/>
    <p:sldId id="297" r:id="rId25"/>
    <p:sldId id="299" r:id="rId26"/>
    <p:sldId id="296" r:id="rId27"/>
    <p:sldId id="298" r:id="rId28"/>
    <p:sldId id="300"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86" r:id="rId44"/>
    <p:sldId id="287" r:id="rId45"/>
    <p:sldId id="288" r:id="rId46"/>
    <p:sldId id="289" r:id="rId47"/>
    <p:sldId id="311" r:id="rId48"/>
    <p:sldId id="290" r:id="rId49"/>
    <p:sldId id="292" r:id="rId50"/>
    <p:sldId id="293" r:id="rId51"/>
    <p:sldId id="29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A995F-F6F5-4D9A-A9BE-03CE12B6EDC6}" v="32" dt="2026-06-02T14:38:03.433"/>
    <p1510:client id="{2B5F65E1-731F-4A5A-AECF-B0A5DDC75678}" v="2" dt="2026-06-01T23:19:28.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9" d="100"/>
          <a:sy n="79" d="100"/>
        </p:scale>
        <p:origin x="850"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8T16:12:45.456"/>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5DA1C-EFEE-4DCB-A230-DCC0402E92D7}" type="datetimeFigureOut">
              <a:rPr lang="es-ES" smtClean="0"/>
              <a:t>02/06/2026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DB1EB-C4D7-4900-B3C3-2114909986CD}" type="slidenum">
              <a:rPr lang="es-ES" smtClean="0"/>
              <a:t>‹Nº›</a:t>
            </a:fld>
            <a:endParaRPr lang="es-ES"/>
          </a:p>
        </p:txBody>
      </p:sp>
    </p:spTree>
    <p:extLst>
      <p:ext uri="{BB962C8B-B14F-4D97-AF65-F5344CB8AC3E}">
        <p14:creationId xmlns:p14="http://schemas.microsoft.com/office/powerpoint/2010/main" val="83140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CDB1EB-C4D7-4900-B3C3-2114909986CD}" type="slidenum">
              <a:rPr lang="es-ES" smtClean="0"/>
              <a:t>16</a:t>
            </a:fld>
            <a:endParaRPr lang="es-ES"/>
          </a:p>
        </p:txBody>
      </p:sp>
    </p:spTree>
    <p:extLst>
      <p:ext uri="{BB962C8B-B14F-4D97-AF65-F5344CB8AC3E}">
        <p14:creationId xmlns:p14="http://schemas.microsoft.com/office/powerpoint/2010/main" val="223339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CDB1EB-C4D7-4900-B3C3-2114909986CD}" type="slidenum">
              <a:rPr lang="es-ES" smtClean="0"/>
              <a:t>17</a:t>
            </a:fld>
            <a:endParaRPr lang="es-ES"/>
          </a:p>
        </p:txBody>
      </p:sp>
    </p:spTree>
    <p:extLst>
      <p:ext uri="{BB962C8B-B14F-4D97-AF65-F5344CB8AC3E}">
        <p14:creationId xmlns:p14="http://schemas.microsoft.com/office/powerpoint/2010/main" val="211589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CDB1EB-C4D7-4900-B3C3-2114909986CD}" type="slidenum">
              <a:rPr lang="es-ES" smtClean="0"/>
              <a:t>18</a:t>
            </a:fld>
            <a:endParaRPr lang="es-ES"/>
          </a:p>
        </p:txBody>
      </p:sp>
    </p:spTree>
    <p:extLst>
      <p:ext uri="{BB962C8B-B14F-4D97-AF65-F5344CB8AC3E}">
        <p14:creationId xmlns:p14="http://schemas.microsoft.com/office/powerpoint/2010/main" val="348753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CDB1EB-C4D7-4900-B3C3-2114909986CD}" type="slidenum">
              <a:rPr lang="es-ES" smtClean="0"/>
              <a:t>40</a:t>
            </a:fld>
            <a:endParaRPr lang="es-ES"/>
          </a:p>
        </p:txBody>
      </p:sp>
    </p:spTree>
    <p:extLst>
      <p:ext uri="{BB962C8B-B14F-4D97-AF65-F5344CB8AC3E}">
        <p14:creationId xmlns:p14="http://schemas.microsoft.com/office/powerpoint/2010/main" val="289865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27491C8-53B7-4CB8-906C-2C13ED7E4DCD}" type="datetimeFigureOut">
              <a:rPr lang="es-ES" smtClean="0"/>
              <a:t>02/06/2026</a:t>
            </a:fld>
            <a:endParaRPr lang="es-E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s-E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484FC37-9471-4ECB-93A0-172A8B0739A7}" type="slidenum">
              <a:rPr lang="es-ES" smtClean="0"/>
              <a:t>‹Nº›</a:t>
            </a:fld>
            <a:endParaRPr lang="es-ES"/>
          </a:p>
        </p:txBody>
      </p:sp>
    </p:spTree>
    <p:extLst>
      <p:ext uri="{BB962C8B-B14F-4D97-AF65-F5344CB8AC3E}">
        <p14:creationId xmlns:p14="http://schemas.microsoft.com/office/powerpoint/2010/main" val="189690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7491C8-53B7-4CB8-906C-2C13ED7E4DCD}" type="datetimeFigureOut">
              <a:rPr lang="es-ES" smtClean="0"/>
              <a:t>02/06/2026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84FC37-9471-4ECB-93A0-172A8B0739A7}" type="slidenum">
              <a:rPr lang="es-ES" smtClean="0"/>
              <a:t>‹Nº›</a:t>
            </a:fld>
            <a:endParaRPr lang="es-ES"/>
          </a:p>
        </p:txBody>
      </p:sp>
    </p:spTree>
    <p:extLst>
      <p:ext uri="{BB962C8B-B14F-4D97-AF65-F5344CB8AC3E}">
        <p14:creationId xmlns:p14="http://schemas.microsoft.com/office/powerpoint/2010/main" val="18685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7491C8-53B7-4CB8-906C-2C13ED7E4DCD}" type="datetimeFigureOut">
              <a:rPr lang="es-ES" smtClean="0"/>
              <a:t>02/06/2026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84FC37-9471-4ECB-93A0-172A8B0739A7}" type="slidenum">
              <a:rPr lang="es-ES" smtClean="0"/>
              <a:t>‹Nº›</a:t>
            </a:fld>
            <a:endParaRPr lang="es-ES"/>
          </a:p>
        </p:txBody>
      </p:sp>
    </p:spTree>
    <p:extLst>
      <p:ext uri="{BB962C8B-B14F-4D97-AF65-F5344CB8AC3E}">
        <p14:creationId xmlns:p14="http://schemas.microsoft.com/office/powerpoint/2010/main" val="20253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7491C8-53B7-4CB8-906C-2C13ED7E4DCD}" type="datetimeFigureOut">
              <a:rPr lang="es-ES" smtClean="0"/>
              <a:t>02/06/2026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84FC37-9471-4ECB-93A0-172A8B0739A7}" type="slidenum">
              <a:rPr lang="es-ES" smtClean="0"/>
              <a:t>‹Nº›</a:t>
            </a:fld>
            <a:endParaRPr lang="es-ES"/>
          </a:p>
        </p:txBody>
      </p:sp>
    </p:spTree>
    <p:extLst>
      <p:ext uri="{BB962C8B-B14F-4D97-AF65-F5344CB8AC3E}">
        <p14:creationId xmlns:p14="http://schemas.microsoft.com/office/powerpoint/2010/main" val="323449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7491C8-53B7-4CB8-906C-2C13ED7E4DCD}" type="datetimeFigureOut">
              <a:rPr lang="es-ES" smtClean="0"/>
              <a:t>02/06/2026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84FC37-9471-4ECB-93A0-172A8B0739A7}" type="slidenum">
              <a:rPr lang="es-ES" smtClean="0"/>
              <a:t>‹Nº›</a:t>
            </a:fld>
            <a:endParaRPr lang="es-ES"/>
          </a:p>
        </p:txBody>
      </p:sp>
    </p:spTree>
    <p:extLst>
      <p:ext uri="{BB962C8B-B14F-4D97-AF65-F5344CB8AC3E}">
        <p14:creationId xmlns:p14="http://schemas.microsoft.com/office/powerpoint/2010/main" val="19313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27491C8-53B7-4CB8-906C-2C13ED7E4DCD}" type="datetimeFigureOut">
              <a:rPr lang="es-ES" smtClean="0"/>
              <a:t>02/06/2026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84FC37-9471-4ECB-93A0-172A8B0739A7}" type="slidenum">
              <a:rPr lang="es-ES" smtClean="0"/>
              <a:t>‹Nº›</a:t>
            </a:fld>
            <a:endParaRPr lang="es-ES"/>
          </a:p>
        </p:txBody>
      </p:sp>
    </p:spTree>
    <p:extLst>
      <p:ext uri="{BB962C8B-B14F-4D97-AF65-F5344CB8AC3E}">
        <p14:creationId xmlns:p14="http://schemas.microsoft.com/office/powerpoint/2010/main" val="17963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27491C8-53B7-4CB8-906C-2C13ED7E4DCD}" type="datetimeFigureOut">
              <a:rPr lang="es-ES" smtClean="0"/>
              <a:t>02/06/2026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484FC37-9471-4ECB-93A0-172A8B0739A7}" type="slidenum">
              <a:rPr lang="es-ES" smtClean="0"/>
              <a:t>‹Nº›</a:t>
            </a:fld>
            <a:endParaRPr lang="es-ES"/>
          </a:p>
        </p:txBody>
      </p:sp>
    </p:spTree>
    <p:extLst>
      <p:ext uri="{BB962C8B-B14F-4D97-AF65-F5344CB8AC3E}">
        <p14:creationId xmlns:p14="http://schemas.microsoft.com/office/powerpoint/2010/main" val="87390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27491C8-53B7-4CB8-906C-2C13ED7E4DCD}" type="datetimeFigureOut">
              <a:rPr lang="es-ES" smtClean="0"/>
              <a:t>02/06/2026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84FC37-9471-4ECB-93A0-172A8B0739A7}" type="slidenum">
              <a:rPr lang="es-ES" smtClean="0"/>
              <a:t>‹Nº›</a:t>
            </a:fld>
            <a:endParaRPr lang="es-ES"/>
          </a:p>
        </p:txBody>
      </p:sp>
    </p:spTree>
    <p:extLst>
      <p:ext uri="{BB962C8B-B14F-4D97-AF65-F5344CB8AC3E}">
        <p14:creationId xmlns:p14="http://schemas.microsoft.com/office/powerpoint/2010/main" val="289626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491C8-53B7-4CB8-906C-2C13ED7E4DCD}" type="datetimeFigureOut">
              <a:rPr lang="es-ES" smtClean="0"/>
              <a:t>02/06/2026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484FC37-9471-4ECB-93A0-172A8B0739A7}" type="slidenum">
              <a:rPr lang="es-ES" smtClean="0"/>
              <a:t>‹Nº›</a:t>
            </a:fld>
            <a:endParaRPr lang="es-ES"/>
          </a:p>
        </p:txBody>
      </p:sp>
    </p:spTree>
    <p:extLst>
      <p:ext uri="{BB962C8B-B14F-4D97-AF65-F5344CB8AC3E}">
        <p14:creationId xmlns:p14="http://schemas.microsoft.com/office/powerpoint/2010/main" val="134776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327491C8-53B7-4CB8-906C-2C13ED7E4DCD}" type="datetimeFigureOut">
              <a:rPr lang="es-ES" smtClean="0"/>
              <a:t>02/06/2026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484FC37-9471-4ECB-93A0-172A8B0739A7}" type="slidenum">
              <a:rPr lang="es-ES" smtClean="0"/>
              <a:t>‹Nº›</a:t>
            </a:fld>
            <a:endParaRPr lang="es-ES"/>
          </a:p>
        </p:txBody>
      </p:sp>
    </p:spTree>
    <p:extLst>
      <p:ext uri="{BB962C8B-B14F-4D97-AF65-F5344CB8AC3E}">
        <p14:creationId xmlns:p14="http://schemas.microsoft.com/office/powerpoint/2010/main" val="408649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27491C8-53B7-4CB8-906C-2C13ED7E4DCD}" type="datetimeFigureOut">
              <a:rPr lang="es-ES" smtClean="0"/>
              <a:t>02/06/2026</a:t>
            </a:fld>
            <a:endParaRPr lang="es-E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s-E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484FC37-9471-4ECB-93A0-172A8B0739A7}" type="slidenum">
              <a:rPr lang="es-ES" smtClean="0"/>
              <a:t>‹Nº›</a:t>
            </a:fld>
            <a:endParaRPr lang="es-ES"/>
          </a:p>
        </p:txBody>
      </p:sp>
    </p:spTree>
    <p:extLst>
      <p:ext uri="{BB962C8B-B14F-4D97-AF65-F5344CB8AC3E}">
        <p14:creationId xmlns:p14="http://schemas.microsoft.com/office/powerpoint/2010/main" val="26862988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27491C8-53B7-4CB8-906C-2C13ED7E4DCD}" type="datetimeFigureOut">
              <a:rPr lang="es-ES" smtClean="0"/>
              <a:t>02/06/2026</a:t>
            </a:fld>
            <a:endParaRPr lang="es-E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s-E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484FC37-9471-4ECB-93A0-172A8B0739A7}" type="slidenum">
              <a:rPr lang="es-ES" smtClean="0"/>
              <a:t>‹Nº›</a:t>
            </a:fld>
            <a:endParaRPr lang="es-ES"/>
          </a:p>
        </p:txBody>
      </p:sp>
    </p:spTree>
    <p:extLst>
      <p:ext uri="{BB962C8B-B14F-4D97-AF65-F5344CB8AC3E}">
        <p14:creationId xmlns:p14="http://schemas.microsoft.com/office/powerpoint/2010/main" val="3282502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esamerica.com/faq/antena-en-radiocomunicaciones/"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rres de telefonía móvil">
            <a:extLst>
              <a:ext uri="{FF2B5EF4-FFF2-40B4-BE49-F238E27FC236}">
                <a16:creationId xmlns:a16="http://schemas.microsoft.com/office/drawing/2014/main" id="{C05FED7A-6C4E-BB9B-8CBB-4D51FEF12CD7}"/>
              </a:ext>
            </a:extLst>
          </p:cNvPr>
          <p:cNvPicPr>
            <a:picLocks noChangeAspect="1"/>
          </p:cNvPicPr>
          <p:nvPr/>
        </p:nvPicPr>
        <p:blipFill rotWithShape="1">
          <a:blip r:embed="rId2">
            <a:alphaModFix amt="45000"/>
          </a:blip>
          <a:srcRect t="15730"/>
          <a:stretch/>
        </p:blipFill>
        <p:spPr>
          <a:xfrm>
            <a:off x="20" y="10"/>
            <a:ext cx="12191980" cy="6857990"/>
          </a:xfrm>
          <a:prstGeom prst="rect">
            <a:avLst/>
          </a:prstGeom>
        </p:spPr>
      </p:pic>
      <p:sp>
        <p:nvSpPr>
          <p:cNvPr id="2" name="Título 1">
            <a:extLst>
              <a:ext uri="{FF2B5EF4-FFF2-40B4-BE49-F238E27FC236}">
                <a16:creationId xmlns:a16="http://schemas.microsoft.com/office/drawing/2014/main" id="{CE5278E7-3BC6-0A01-B55E-66DD33A1B671}"/>
              </a:ext>
            </a:extLst>
          </p:cNvPr>
          <p:cNvSpPr>
            <a:spLocks noGrp="1"/>
          </p:cNvSpPr>
          <p:nvPr>
            <p:ph type="ctrTitle"/>
          </p:nvPr>
        </p:nvSpPr>
        <p:spPr/>
        <p:txBody>
          <a:bodyPr>
            <a:normAutofit/>
          </a:bodyPr>
          <a:lstStyle/>
          <a:p>
            <a:r>
              <a:rPr lang="es-EC" dirty="0">
                <a:solidFill>
                  <a:schemeClr val="tx1"/>
                </a:solidFill>
              </a:rPr>
              <a:t>LINEAS DE TRANSMISION Y ANTENAS</a:t>
            </a:r>
            <a:endParaRPr lang="es-ES" dirty="0">
              <a:solidFill>
                <a:schemeClr val="tx1"/>
              </a:solidFill>
            </a:endParaRPr>
          </a:p>
        </p:txBody>
      </p:sp>
      <p:sp>
        <p:nvSpPr>
          <p:cNvPr id="6" name="Subtítulo 5">
            <a:extLst>
              <a:ext uri="{FF2B5EF4-FFF2-40B4-BE49-F238E27FC236}">
                <a16:creationId xmlns:a16="http://schemas.microsoft.com/office/drawing/2014/main" id="{7EE057D7-5F5B-F145-09F8-ED8ED20B77CF}"/>
              </a:ext>
            </a:extLst>
          </p:cNvPr>
          <p:cNvSpPr>
            <a:spLocks noGrp="1"/>
          </p:cNvSpPr>
          <p:nvPr>
            <p:ph type="subTitle" idx="1"/>
          </p:nvPr>
        </p:nvSpPr>
        <p:spPr>
          <a:xfrm>
            <a:off x="1945532" y="4640094"/>
            <a:ext cx="7950181" cy="1212702"/>
          </a:xfrm>
        </p:spPr>
        <p:txBody>
          <a:bodyPr/>
          <a:lstStyle/>
          <a:p>
            <a:r>
              <a:rPr lang="es-ES" b="1" dirty="0">
                <a:highlight>
                  <a:srgbClr val="FFFF00"/>
                </a:highlight>
              </a:rPr>
              <a:t>¿Cosa  e’ Mandinga?</a:t>
            </a:r>
          </a:p>
        </p:txBody>
      </p:sp>
      <p:sp>
        <p:nvSpPr>
          <p:cNvPr id="4" name="CuadroTexto 3">
            <a:extLst>
              <a:ext uri="{FF2B5EF4-FFF2-40B4-BE49-F238E27FC236}">
                <a16:creationId xmlns:a16="http://schemas.microsoft.com/office/drawing/2014/main" id="{A7436CAC-BCC5-D669-6BAD-3DEDC2C00022}"/>
              </a:ext>
            </a:extLst>
          </p:cNvPr>
          <p:cNvSpPr txBox="1"/>
          <p:nvPr/>
        </p:nvSpPr>
        <p:spPr>
          <a:xfrm>
            <a:off x="4581728" y="6108013"/>
            <a:ext cx="3988340" cy="523220"/>
          </a:xfrm>
          <a:prstGeom prst="rect">
            <a:avLst/>
          </a:prstGeom>
          <a:noFill/>
        </p:spPr>
        <p:txBody>
          <a:bodyPr wrap="square" rtlCol="0">
            <a:spAutoFit/>
          </a:bodyPr>
          <a:lstStyle/>
          <a:p>
            <a:r>
              <a:rPr lang="es-ES" sz="2800" b="1" dirty="0">
                <a:solidFill>
                  <a:schemeClr val="bg1"/>
                </a:solidFill>
                <a:highlight>
                  <a:srgbClr val="FFFF00"/>
                </a:highlight>
              </a:rPr>
              <a:t>VERSION 1.3   02/06/2026</a:t>
            </a:r>
          </a:p>
        </p:txBody>
      </p:sp>
    </p:spTree>
    <p:extLst>
      <p:ext uri="{BB962C8B-B14F-4D97-AF65-F5344CB8AC3E}">
        <p14:creationId xmlns:p14="http://schemas.microsoft.com/office/powerpoint/2010/main" val="16366708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7C0D1B3-5729-6EB6-851C-BEE39CC2B5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375" y="304981"/>
            <a:ext cx="8253309" cy="3767137"/>
          </a:xfrm>
          <a:prstGeom prst="rect">
            <a:avLst/>
          </a:prstGeom>
        </p:spPr>
      </p:pic>
      <p:sp>
        <p:nvSpPr>
          <p:cNvPr id="7" name="CuadroTexto 6">
            <a:extLst>
              <a:ext uri="{FF2B5EF4-FFF2-40B4-BE49-F238E27FC236}">
                <a16:creationId xmlns:a16="http://schemas.microsoft.com/office/drawing/2014/main" id="{A0BA5542-C049-1B1F-AD15-5E7CC24F375E}"/>
              </a:ext>
            </a:extLst>
          </p:cNvPr>
          <p:cNvSpPr txBox="1"/>
          <p:nvPr/>
        </p:nvSpPr>
        <p:spPr>
          <a:xfrm>
            <a:off x="140593" y="4364850"/>
            <a:ext cx="11760462" cy="2308324"/>
          </a:xfrm>
          <a:prstGeom prst="rect">
            <a:avLst/>
          </a:prstGeom>
          <a:solidFill>
            <a:srgbClr val="FFFF00"/>
          </a:solidFill>
        </p:spPr>
        <p:txBody>
          <a:bodyPr wrap="square">
            <a:spAutoFit/>
          </a:bodyPr>
          <a:lstStyle/>
          <a:p>
            <a:pPr algn="just"/>
            <a:r>
              <a:rPr lang="es-ES" sz="2400" b="1" dirty="0">
                <a:highlight>
                  <a:srgbClr val="FFFF00"/>
                </a:highlight>
              </a:rPr>
              <a:t>Una antena isotrópica es un radiador ideal que emite ondas electromagnéticas de manera uniforme en todas las direcciones, formando un patrón esférico alrededor de la fuente. No tiene dirección preferida de radiación y se considera un punto fuente teórico, lo que significa que su densidad de potencia depende únicamente de la distancia a la fuente y no del ángulo. En términos de ganancia, se define como 0 dBi, sirviendo como el peor caso hipotético frente a antenas direccionales. </a:t>
            </a:r>
          </a:p>
        </p:txBody>
      </p:sp>
    </p:spTree>
    <p:extLst>
      <p:ext uri="{BB962C8B-B14F-4D97-AF65-F5344CB8AC3E}">
        <p14:creationId xmlns:p14="http://schemas.microsoft.com/office/powerpoint/2010/main" val="64102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4CE1340-9611-59EA-40E8-F2E020E50F3A}"/>
              </a:ext>
            </a:extLst>
          </p:cNvPr>
          <p:cNvSpPr>
            <a:spLocks noGrp="1"/>
          </p:cNvSpPr>
          <p:nvPr>
            <p:ph type="body" idx="1"/>
          </p:nvPr>
        </p:nvSpPr>
        <p:spPr>
          <a:xfrm>
            <a:off x="687389" y="445294"/>
            <a:ext cx="3993468" cy="1144019"/>
          </a:xfr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nchor="ctr"/>
          <a:lstStyle/>
          <a:p>
            <a:r>
              <a:rPr lang="es-EC" b="1" dirty="0"/>
              <a:t>      DIAGRAMA DE RADIACION </a:t>
            </a:r>
            <a:endParaRPr lang="es-ES" b="1" dirty="0"/>
          </a:p>
        </p:txBody>
      </p:sp>
      <p:sp>
        <p:nvSpPr>
          <p:cNvPr id="4" name="Marcador de contenido 3">
            <a:extLst>
              <a:ext uri="{FF2B5EF4-FFF2-40B4-BE49-F238E27FC236}">
                <a16:creationId xmlns:a16="http://schemas.microsoft.com/office/drawing/2014/main" id="{45A91620-9FD1-39A6-4065-F2B8C03978EF}"/>
              </a:ext>
            </a:extLst>
          </p:cNvPr>
          <p:cNvSpPr>
            <a:spLocks noGrp="1"/>
          </p:cNvSpPr>
          <p:nvPr>
            <p:ph sz="half" idx="2"/>
          </p:nvPr>
        </p:nvSpPr>
        <p:spPr>
          <a:xfrm>
            <a:off x="275568" y="2539888"/>
            <a:ext cx="5366706" cy="1515040"/>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es-MX" b="1" i="0" dirty="0">
                <a:solidFill>
                  <a:srgbClr val="202122"/>
                </a:solidFill>
                <a:effectLst/>
                <a:latin typeface="Arial" panose="020B0604020202020204" pitchFamily="34" charset="0"/>
              </a:rPr>
              <a:t>Representación de las características de radiación de una antena, en función de la dirección (coordenadas en azimut y elevación).</a:t>
            </a:r>
            <a:endParaRPr lang="es-ES" b="1" dirty="0"/>
          </a:p>
        </p:txBody>
      </p:sp>
      <p:pic>
        <p:nvPicPr>
          <p:cNvPr id="2050" name="Picture 2">
            <a:extLst>
              <a:ext uri="{FF2B5EF4-FFF2-40B4-BE49-F238E27FC236}">
                <a16:creationId xmlns:a16="http://schemas.microsoft.com/office/drawing/2014/main" id="{4387736E-1C82-D1A3-C5AB-BDEBF138F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767" y="307521"/>
            <a:ext cx="3845199" cy="300173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BC5C67F-2A48-A8A4-56DA-17414B41DC9C}"/>
              </a:ext>
            </a:extLst>
          </p:cNvPr>
          <p:cNvSpPr txBox="1"/>
          <p:nvPr/>
        </p:nvSpPr>
        <p:spPr>
          <a:xfrm>
            <a:off x="6078629" y="4923354"/>
            <a:ext cx="5900057"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MX" sz="2000" b="1" i="0" dirty="0">
                <a:solidFill>
                  <a:srgbClr val="202122"/>
                </a:solidFill>
                <a:effectLst/>
                <a:latin typeface="Arial" panose="020B0604020202020204" pitchFamily="34" charset="0"/>
              </a:rPr>
              <a:t>Diagrama animado de la antena dipolo que irradia ondas de radio. </a:t>
            </a:r>
            <a:endParaRPr lang="es-ES" sz="2000" b="1" dirty="0"/>
          </a:p>
        </p:txBody>
      </p:sp>
      <p:sp>
        <p:nvSpPr>
          <p:cNvPr id="8" name="Flecha: a la derecha 7">
            <a:extLst>
              <a:ext uri="{FF2B5EF4-FFF2-40B4-BE49-F238E27FC236}">
                <a16:creationId xmlns:a16="http://schemas.microsoft.com/office/drawing/2014/main" id="{53CC8E26-8BFE-0C1F-0044-CC90BC7269F7}"/>
              </a:ext>
            </a:extLst>
          </p:cNvPr>
          <p:cNvSpPr/>
          <p:nvPr/>
        </p:nvSpPr>
        <p:spPr>
          <a:xfrm>
            <a:off x="5464629" y="857251"/>
            <a:ext cx="1240971" cy="9511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hacia abajo 8">
            <a:extLst>
              <a:ext uri="{FF2B5EF4-FFF2-40B4-BE49-F238E27FC236}">
                <a16:creationId xmlns:a16="http://schemas.microsoft.com/office/drawing/2014/main" id="{860AD41A-FC88-44F4-0306-8F9D86DC3B80}"/>
              </a:ext>
            </a:extLst>
          </p:cNvPr>
          <p:cNvSpPr/>
          <p:nvPr/>
        </p:nvSpPr>
        <p:spPr>
          <a:xfrm>
            <a:off x="8763000" y="3526971"/>
            <a:ext cx="903514" cy="10559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641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623D7168-68B8-FFA8-3B92-B8EEF8393A6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81683" y="861335"/>
            <a:ext cx="8705927" cy="5135330"/>
          </a:xfrm>
          <a:prstGeom prst="rect">
            <a:avLst/>
          </a:prstGeom>
        </p:spPr>
      </p:pic>
      <p:sp>
        <p:nvSpPr>
          <p:cNvPr id="9" name="CuadroTexto 8">
            <a:extLst>
              <a:ext uri="{FF2B5EF4-FFF2-40B4-BE49-F238E27FC236}">
                <a16:creationId xmlns:a16="http://schemas.microsoft.com/office/drawing/2014/main" id="{4A8E3E9F-4B6C-3CDB-C721-60D5FD9DE85B}"/>
              </a:ext>
            </a:extLst>
          </p:cNvPr>
          <p:cNvSpPr txBox="1"/>
          <p:nvPr/>
        </p:nvSpPr>
        <p:spPr>
          <a:xfrm>
            <a:off x="786875" y="5996665"/>
            <a:ext cx="10095542" cy="523220"/>
          </a:xfrm>
          <a:prstGeom prst="rect">
            <a:avLst/>
          </a:prstGeom>
          <a:noFill/>
        </p:spPr>
        <p:txBody>
          <a:bodyPr wrap="square" rtlCol="0">
            <a:spAutoFit/>
          </a:bodyPr>
          <a:lstStyle/>
          <a:p>
            <a:r>
              <a:rPr lang="es-ES" sz="2800" b="1" dirty="0">
                <a:highlight>
                  <a:srgbClr val="FFFF00"/>
                </a:highlight>
              </a:rPr>
              <a:t>DIAGRAMA DE RADIACION TRIDIMENSIONAL DEL DIPOLO HORIZONTAL</a:t>
            </a:r>
          </a:p>
        </p:txBody>
      </p:sp>
    </p:spTree>
    <p:extLst>
      <p:ext uri="{BB962C8B-B14F-4D97-AF65-F5344CB8AC3E}">
        <p14:creationId xmlns:p14="http://schemas.microsoft.com/office/powerpoint/2010/main" val="204042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603F0D-D8D9-B0C8-A88D-5FDB11101562}"/>
              </a:ext>
            </a:extLst>
          </p:cNvPr>
          <p:cNvSpPr>
            <a:spLocks noGrp="1"/>
          </p:cNvSpPr>
          <p:nvPr>
            <p:ph type="title"/>
          </p:nvPr>
        </p:nvSpPr>
        <p:spPr/>
        <p:txBody>
          <a:bodyPr/>
          <a:lstStyle/>
          <a:p>
            <a:r>
              <a:rPr lang="es-ES" b="1" dirty="0">
                <a:solidFill>
                  <a:srgbClr val="FF0000"/>
                </a:solidFill>
              </a:rPr>
              <a:t>¿Qué es una antena NVIS?</a:t>
            </a:r>
          </a:p>
        </p:txBody>
      </p:sp>
      <p:sp>
        <p:nvSpPr>
          <p:cNvPr id="4" name="Marcador de contenido 3">
            <a:extLst>
              <a:ext uri="{FF2B5EF4-FFF2-40B4-BE49-F238E27FC236}">
                <a16:creationId xmlns:a16="http://schemas.microsoft.com/office/drawing/2014/main" id="{7481D67A-BB60-AABB-A694-5378C653E738}"/>
              </a:ext>
            </a:extLst>
          </p:cNvPr>
          <p:cNvSpPr>
            <a:spLocks noGrp="1"/>
          </p:cNvSpPr>
          <p:nvPr>
            <p:ph sz="half" idx="2"/>
          </p:nvPr>
        </p:nvSpPr>
        <p:spPr>
          <a:xfrm>
            <a:off x="408563" y="2076854"/>
            <a:ext cx="11381360" cy="4489315"/>
          </a:xfrm>
        </p:spPr>
        <p:txBody>
          <a:bodyPr>
            <a:normAutofit lnSpcReduction="10000"/>
          </a:bodyPr>
          <a:lstStyle/>
          <a:p>
            <a:pPr algn="just"/>
            <a:r>
              <a:rPr lang="es-ES" sz="3200" b="1" dirty="0"/>
              <a:t>Las antenas NVIS (</a:t>
            </a:r>
            <a:r>
              <a:rPr lang="es-ES" sz="3200" b="1" i="1" dirty="0">
                <a:highlight>
                  <a:srgbClr val="FFFF00"/>
                </a:highlight>
              </a:rPr>
              <a:t>Near Vertical </a:t>
            </a:r>
            <a:r>
              <a:rPr lang="es-ES" sz="3200" b="1" i="1" dirty="0" err="1">
                <a:highlight>
                  <a:srgbClr val="FFFF00"/>
                </a:highlight>
              </a:rPr>
              <a:t>Incidence</a:t>
            </a:r>
            <a:r>
              <a:rPr lang="es-ES" sz="3200" b="1" i="1" dirty="0">
                <a:highlight>
                  <a:srgbClr val="FFFF00"/>
                </a:highlight>
              </a:rPr>
              <a:t> </a:t>
            </a:r>
            <a:r>
              <a:rPr lang="es-ES" sz="3200" b="1" i="1" dirty="0" err="1">
                <a:highlight>
                  <a:srgbClr val="FFFF00"/>
                </a:highlight>
              </a:rPr>
              <a:t>Antennas</a:t>
            </a:r>
            <a:r>
              <a:rPr lang="es-ES" sz="3200" b="1" dirty="0"/>
              <a:t>) o antenas de incidencia casi vertical, son aquellas antenas que son más apropiadas para comunicaciones a corta distancia, porque proporcionan una directividad  más dirigida hacia el cenit y permiten una refracción casi vertical en la ionosfera, lo que permite realizar contactos con estaciones situadas en un radio inferior a 300-500 km.</a:t>
            </a:r>
          </a:p>
          <a:p>
            <a:pPr algn="just"/>
            <a:endParaRPr lang="es-ES" sz="3200" b="1" dirty="0"/>
          </a:p>
          <a:p>
            <a:pPr algn="just"/>
            <a:r>
              <a:rPr lang="es-ES" sz="3200" b="1" dirty="0">
                <a:highlight>
                  <a:srgbClr val="FFFF00"/>
                </a:highlight>
              </a:rPr>
              <a:t>EJEMPLO PRACTICO: un dipolo para 40 metros (aprox. 20 m de largo)</a:t>
            </a:r>
          </a:p>
          <a:p>
            <a:pPr algn="just"/>
            <a:r>
              <a:rPr lang="es-ES" sz="3200" b="1" dirty="0">
                <a:highlight>
                  <a:srgbClr val="FFFF00"/>
                </a:highlight>
              </a:rPr>
              <a:t>montado a menos de media onda del suelo, ej. 8 metros, tiene el siguiente lóbulo de radiación:</a:t>
            </a:r>
          </a:p>
        </p:txBody>
      </p:sp>
    </p:spTree>
    <p:extLst>
      <p:ext uri="{BB962C8B-B14F-4D97-AF65-F5344CB8AC3E}">
        <p14:creationId xmlns:p14="http://schemas.microsoft.com/office/powerpoint/2010/main" val="364344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74BFD-79B5-75F1-745F-68EAA0020A65}"/>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99008560-EF29-FA89-7453-0E6183DEC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475" y="314708"/>
            <a:ext cx="10910650" cy="6063215"/>
          </a:xfrm>
          <a:prstGeom prst="rect">
            <a:avLst/>
          </a:prstGeom>
        </p:spPr>
      </p:pic>
    </p:spTree>
    <p:extLst>
      <p:ext uri="{BB962C8B-B14F-4D97-AF65-F5344CB8AC3E}">
        <p14:creationId xmlns:p14="http://schemas.microsoft.com/office/powerpoint/2010/main" val="156122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940E5A6-A69B-7950-83F9-877AB57077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791" y="163694"/>
            <a:ext cx="9240418" cy="6530611"/>
          </a:xfrm>
          <a:prstGeom prst="rect">
            <a:avLst/>
          </a:prstGeom>
        </p:spPr>
      </p:pic>
    </p:spTree>
    <p:extLst>
      <p:ext uri="{BB962C8B-B14F-4D97-AF65-F5344CB8AC3E}">
        <p14:creationId xmlns:p14="http://schemas.microsoft.com/office/powerpoint/2010/main" val="118618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95444-5F25-1580-C9B4-4DDF91F51A34}"/>
              </a:ext>
            </a:extLst>
          </p:cNvPr>
          <p:cNvSpPr>
            <a:spLocks noGrp="1"/>
          </p:cNvSpPr>
          <p:nvPr>
            <p:ph type="title"/>
          </p:nvPr>
        </p:nvSpPr>
        <p:spPr>
          <a:xfrm>
            <a:off x="838200" y="281214"/>
            <a:ext cx="3853543" cy="799646"/>
          </a:xfrm>
          <a:solidFill>
            <a:schemeClr val="tx2">
              <a:lumMod val="50000"/>
              <a:lumOff val="50000"/>
            </a:schemeClr>
          </a:solidFill>
          <a:ln w="57150">
            <a:solidFill>
              <a:schemeClr val="tx1"/>
            </a:solidFill>
          </a:ln>
        </p:spPr>
        <p:txBody>
          <a:bodyPr/>
          <a:lstStyle/>
          <a:p>
            <a:r>
              <a:rPr lang="es-EC" dirty="0">
                <a:solidFill>
                  <a:schemeClr val="tx1"/>
                </a:solidFill>
              </a:rPr>
              <a:t>PARÁMETROS</a:t>
            </a:r>
            <a:endParaRPr lang="es-ES" dirty="0">
              <a:solidFill>
                <a:schemeClr val="tx1"/>
              </a:solidFill>
            </a:endParaRPr>
          </a:p>
        </p:txBody>
      </p:sp>
      <p:sp>
        <p:nvSpPr>
          <p:cNvPr id="3" name="Marcador de contenido 2">
            <a:extLst>
              <a:ext uri="{FF2B5EF4-FFF2-40B4-BE49-F238E27FC236}">
                <a16:creationId xmlns:a16="http://schemas.microsoft.com/office/drawing/2014/main" id="{F8A53187-9060-1890-1603-F3A2E787BE83}"/>
              </a:ext>
            </a:extLst>
          </p:cNvPr>
          <p:cNvSpPr>
            <a:spLocks noGrp="1"/>
          </p:cNvSpPr>
          <p:nvPr>
            <p:ph idx="1"/>
          </p:nvPr>
        </p:nvSpPr>
        <p:spPr>
          <a:xfrm>
            <a:off x="277092" y="1302327"/>
            <a:ext cx="7204364" cy="5375563"/>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gn="just">
              <a:lnSpc>
                <a:spcPct val="110000"/>
              </a:lnSpc>
              <a:buFont typeface="Arial" panose="020B0604020202020204" pitchFamily="34" charset="0"/>
              <a:buChar char="•"/>
            </a:pPr>
            <a:r>
              <a:rPr lang="es-MX" sz="2600" b="0" i="0" dirty="0">
                <a:solidFill>
                  <a:srgbClr val="FF0000"/>
                </a:solidFill>
                <a:effectLst/>
                <a:latin typeface="Arial" panose="020B0604020202020204" pitchFamily="34" charset="0"/>
              </a:rPr>
              <a:t>Dirección de apuntamiento</a:t>
            </a:r>
            <a:r>
              <a:rPr lang="es-MX" sz="2600" b="0" i="0" dirty="0">
                <a:solidFill>
                  <a:schemeClr val="tx1"/>
                </a:solidFill>
                <a:effectLst/>
                <a:latin typeface="Arial" panose="020B0604020202020204" pitchFamily="34" charset="0"/>
              </a:rPr>
              <a:t>: Es la de máxima radiación, </a:t>
            </a:r>
            <a:r>
              <a:rPr lang="es-MX" sz="2600" dirty="0">
                <a:solidFill>
                  <a:schemeClr val="tx1"/>
                </a:solidFill>
                <a:latin typeface="Arial" panose="020B0604020202020204" pitchFamily="34" charset="0"/>
              </a:rPr>
              <a:t>d</a:t>
            </a:r>
            <a:r>
              <a:rPr lang="es-MX" sz="2600" b="0" i="0" dirty="0">
                <a:solidFill>
                  <a:schemeClr val="tx1"/>
                </a:solidFill>
                <a:effectLst/>
                <a:latin typeface="Arial" panose="020B0604020202020204" pitchFamily="34" charset="0"/>
              </a:rPr>
              <a:t>irectividad y ganancia.</a:t>
            </a:r>
          </a:p>
          <a:p>
            <a:pPr algn="just">
              <a:lnSpc>
                <a:spcPct val="110000"/>
              </a:lnSpc>
              <a:buFont typeface="Arial" panose="020B0604020202020204" pitchFamily="34" charset="0"/>
              <a:buChar char="•"/>
            </a:pPr>
            <a:r>
              <a:rPr lang="es-MX" sz="2600" b="0" i="0" dirty="0">
                <a:solidFill>
                  <a:srgbClr val="FF0000"/>
                </a:solidFill>
                <a:effectLst/>
                <a:latin typeface="Arial" panose="020B0604020202020204" pitchFamily="34" charset="0"/>
              </a:rPr>
              <a:t>Lóbulo principal</a:t>
            </a:r>
            <a:r>
              <a:rPr lang="es-MX" sz="2600" b="0" i="0" dirty="0">
                <a:solidFill>
                  <a:srgbClr val="202122"/>
                </a:solidFill>
                <a:effectLst/>
                <a:latin typeface="Arial" panose="020B0604020202020204" pitchFamily="34" charset="0"/>
              </a:rPr>
              <a:t>: Es el margen angular en torno a la dirección de máxima radiación.</a:t>
            </a:r>
          </a:p>
          <a:p>
            <a:pPr algn="just">
              <a:lnSpc>
                <a:spcPct val="110000"/>
              </a:lnSpc>
              <a:buFont typeface="Arial" panose="020B0604020202020204" pitchFamily="34" charset="0"/>
              <a:buChar char="•"/>
            </a:pPr>
            <a:r>
              <a:rPr lang="es-MX" sz="2600" b="0" i="0" dirty="0">
                <a:solidFill>
                  <a:srgbClr val="FF0000"/>
                </a:solidFill>
                <a:effectLst/>
                <a:latin typeface="Arial" panose="020B0604020202020204" pitchFamily="34" charset="0"/>
              </a:rPr>
              <a:t>Lóbulos secundarios</a:t>
            </a:r>
            <a:r>
              <a:rPr lang="es-MX" sz="2600" b="0" i="0" dirty="0">
                <a:solidFill>
                  <a:schemeClr val="tx1"/>
                </a:solidFill>
                <a:effectLst/>
                <a:latin typeface="Arial" panose="020B0604020202020204" pitchFamily="34" charset="0"/>
              </a:rPr>
              <a:t>: Son el resto de los máximos relativos, de valor inferior al principal.</a:t>
            </a:r>
          </a:p>
          <a:p>
            <a:pPr algn="just">
              <a:lnSpc>
                <a:spcPct val="110000"/>
              </a:lnSpc>
              <a:buFont typeface="Arial" panose="020B0604020202020204" pitchFamily="34" charset="0"/>
              <a:buChar char="•"/>
            </a:pPr>
            <a:r>
              <a:rPr lang="es-MX" sz="2600" b="0" i="0" dirty="0">
                <a:solidFill>
                  <a:srgbClr val="FF0000"/>
                </a:solidFill>
                <a:effectLst/>
                <a:latin typeface="Arial" panose="020B0604020202020204" pitchFamily="34" charset="0"/>
              </a:rPr>
              <a:t>Ancho de haz</a:t>
            </a:r>
            <a:r>
              <a:rPr lang="es-MX" sz="2600" b="0" i="0" dirty="0">
                <a:solidFill>
                  <a:schemeClr val="tx1"/>
                </a:solidFill>
                <a:effectLst/>
                <a:latin typeface="Arial" panose="020B0604020202020204" pitchFamily="34" charset="0"/>
              </a:rPr>
              <a:t>: Es el margen angular de direcciones en las que el diagrama de radiación de un haz toma un valor de 3dB por debajo del máximo. Es decir, la dirección en la que la potencia radiada se reduce a la mitad.</a:t>
            </a:r>
          </a:p>
          <a:p>
            <a:pPr algn="just">
              <a:lnSpc>
                <a:spcPct val="110000"/>
              </a:lnSpc>
              <a:buFont typeface="Arial" panose="020B0604020202020204" pitchFamily="34" charset="0"/>
              <a:buChar char="•"/>
            </a:pPr>
            <a:r>
              <a:rPr lang="es-MX" sz="2600" b="0" i="0" dirty="0">
                <a:solidFill>
                  <a:srgbClr val="FF0000"/>
                </a:solidFill>
                <a:effectLst/>
                <a:latin typeface="Arial" panose="020B0604020202020204" pitchFamily="34" charset="0"/>
              </a:rPr>
              <a:t>Relación de lóbulo principal a secundario</a:t>
            </a:r>
            <a:r>
              <a:rPr lang="es-MX" sz="2600" b="0" i="0" dirty="0">
                <a:solidFill>
                  <a:schemeClr val="tx1"/>
                </a:solidFill>
                <a:effectLst/>
                <a:latin typeface="Arial" panose="020B0604020202020204" pitchFamily="34" charset="0"/>
              </a:rPr>
              <a:t>: Es el cociente en dB entre el valor máximo del lóbulo principal y el valor máximo del lóbulo secundario.</a:t>
            </a:r>
          </a:p>
          <a:p>
            <a:pPr algn="just">
              <a:lnSpc>
                <a:spcPct val="110000"/>
              </a:lnSpc>
              <a:buFont typeface="Arial" panose="020B0604020202020204" pitchFamily="34" charset="0"/>
              <a:buChar char="•"/>
            </a:pPr>
            <a:r>
              <a:rPr lang="es-MX" sz="2600" b="0" i="0" dirty="0">
                <a:solidFill>
                  <a:srgbClr val="FF0000"/>
                </a:solidFill>
                <a:effectLst/>
                <a:latin typeface="Arial" panose="020B0604020202020204" pitchFamily="34" charset="0"/>
              </a:rPr>
              <a:t>Relación delante-atrás (FBR </a:t>
            </a:r>
            <a:r>
              <a:rPr lang="es-MX" sz="2600" b="0" i="0" dirty="0" err="1">
                <a:solidFill>
                  <a:srgbClr val="FF0000"/>
                </a:solidFill>
                <a:effectLst/>
                <a:latin typeface="Arial" panose="020B0604020202020204" pitchFamily="34" charset="0"/>
              </a:rPr>
              <a:t>front</a:t>
            </a:r>
            <a:r>
              <a:rPr lang="es-MX" sz="2600" b="0" i="0" dirty="0">
                <a:solidFill>
                  <a:srgbClr val="FF0000"/>
                </a:solidFill>
                <a:effectLst/>
                <a:latin typeface="Arial" panose="020B0604020202020204" pitchFamily="34" charset="0"/>
              </a:rPr>
              <a:t>-</a:t>
            </a:r>
            <a:r>
              <a:rPr lang="es-MX" sz="2600" b="0" i="0" dirty="0" err="1">
                <a:solidFill>
                  <a:srgbClr val="FF0000"/>
                </a:solidFill>
                <a:effectLst/>
                <a:latin typeface="Arial" panose="020B0604020202020204" pitchFamily="34" charset="0"/>
              </a:rPr>
              <a:t>to</a:t>
            </a:r>
            <a:r>
              <a:rPr lang="es-MX" sz="2600" b="0" i="0" dirty="0">
                <a:solidFill>
                  <a:srgbClr val="FF0000"/>
                </a:solidFill>
                <a:effectLst/>
                <a:latin typeface="Arial" panose="020B0604020202020204" pitchFamily="34" charset="0"/>
              </a:rPr>
              <a:t>-back ratio): </a:t>
            </a:r>
            <a:r>
              <a:rPr lang="es-MX" sz="2600" b="0" i="0" dirty="0">
                <a:solidFill>
                  <a:schemeClr val="tx1"/>
                </a:solidFill>
                <a:effectLst/>
                <a:latin typeface="Arial" panose="020B0604020202020204" pitchFamily="34" charset="0"/>
              </a:rPr>
              <a:t>Es el cociente en dB entre el valor de máxima radiación y el de la misma dirección y sentido opuesto</a:t>
            </a:r>
            <a:r>
              <a:rPr lang="es-MX" sz="2600" b="0" i="0" dirty="0">
                <a:solidFill>
                  <a:srgbClr val="202122"/>
                </a:solidFill>
                <a:effectLst/>
                <a:latin typeface="Arial" panose="020B0604020202020204" pitchFamily="34" charset="0"/>
              </a:rPr>
              <a:t>.</a:t>
            </a:r>
          </a:p>
          <a:p>
            <a:pPr marL="0" indent="0">
              <a:buNone/>
            </a:pPr>
            <a:endParaRPr lang="es-ES" dirty="0"/>
          </a:p>
        </p:txBody>
      </p:sp>
      <p:pic>
        <p:nvPicPr>
          <p:cNvPr id="3074" name="Picture 2">
            <a:extLst>
              <a:ext uri="{FF2B5EF4-FFF2-40B4-BE49-F238E27FC236}">
                <a16:creationId xmlns:a16="http://schemas.microsoft.com/office/drawing/2014/main" id="{99699E75-CA63-B49B-9DD2-7679AD55D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123" y="1789889"/>
            <a:ext cx="4250987" cy="383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8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1B24206-1C39-B7A0-45AF-E54A16D9E3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8953" y="171739"/>
            <a:ext cx="9698477" cy="6462206"/>
          </a:xfrm>
          <a:prstGeom prst="rect">
            <a:avLst/>
          </a:prstGeom>
        </p:spPr>
      </p:pic>
      <p:sp>
        <p:nvSpPr>
          <p:cNvPr id="6" name="CuadroTexto 5">
            <a:extLst>
              <a:ext uri="{FF2B5EF4-FFF2-40B4-BE49-F238E27FC236}">
                <a16:creationId xmlns:a16="http://schemas.microsoft.com/office/drawing/2014/main" id="{43E42902-E0CF-A753-1865-2657838CFF43}"/>
              </a:ext>
            </a:extLst>
          </p:cNvPr>
          <p:cNvSpPr txBox="1"/>
          <p:nvPr/>
        </p:nvSpPr>
        <p:spPr>
          <a:xfrm>
            <a:off x="3521413" y="6264613"/>
            <a:ext cx="6906637" cy="369332"/>
          </a:xfrm>
          <a:prstGeom prst="rect">
            <a:avLst/>
          </a:prstGeom>
          <a:noFill/>
        </p:spPr>
        <p:txBody>
          <a:bodyPr wrap="square" rtlCol="0">
            <a:spAutoFit/>
          </a:bodyPr>
          <a:lstStyle/>
          <a:p>
            <a:r>
              <a:rPr lang="es-ES" b="1" dirty="0">
                <a:solidFill>
                  <a:srgbClr val="FF0000"/>
                </a:solidFill>
                <a:highlight>
                  <a:srgbClr val="FFFF00"/>
                </a:highlight>
              </a:rPr>
              <a:t>INFORMACION MOSTRADA POR EL SOFT MMANA-GAL</a:t>
            </a:r>
          </a:p>
        </p:txBody>
      </p:sp>
      <p:cxnSp>
        <p:nvCxnSpPr>
          <p:cNvPr id="10" name="Conector recto de flecha 9">
            <a:extLst>
              <a:ext uri="{FF2B5EF4-FFF2-40B4-BE49-F238E27FC236}">
                <a16:creationId xmlns:a16="http://schemas.microsoft.com/office/drawing/2014/main" id="{91700387-A771-074F-559F-6C55DDE34197}"/>
              </a:ext>
            </a:extLst>
          </p:cNvPr>
          <p:cNvCxnSpPr>
            <a:cxnSpLocks/>
          </p:cNvCxnSpPr>
          <p:nvPr/>
        </p:nvCxnSpPr>
        <p:spPr>
          <a:xfrm flipV="1">
            <a:off x="6096000" y="2334638"/>
            <a:ext cx="3398196" cy="2013626"/>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55275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B6F7B-A467-81DA-D787-9316CC28FDFA}"/>
              </a:ext>
            </a:extLst>
          </p:cNvPr>
          <p:cNvSpPr>
            <a:spLocks noGrp="1"/>
          </p:cNvSpPr>
          <p:nvPr>
            <p:ph type="title"/>
          </p:nvPr>
        </p:nvSpPr>
        <p:spPr>
          <a:xfrm>
            <a:off x="838200" y="365125"/>
            <a:ext cx="5040086" cy="1325563"/>
          </a:xfrm>
          <a:solidFill>
            <a:schemeClr val="accent3">
              <a:lumMod val="40000"/>
              <a:lumOff val="60000"/>
            </a:schemeClr>
          </a:solidFill>
        </p:spPr>
        <p:txBody>
          <a:bodyPr>
            <a:normAutofit fontScale="90000"/>
          </a:bodyPr>
          <a:lstStyle/>
          <a:p>
            <a:r>
              <a:rPr lang="es-EC" dirty="0">
                <a:highlight>
                  <a:srgbClr val="FFFF00"/>
                </a:highlight>
              </a:rPr>
              <a:t>ANCHO DE BANDA</a:t>
            </a:r>
            <a:endParaRPr lang="es-ES" dirty="0">
              <a:highlight>
                <a:srgbClr val="FFFF00"/>
              </a:highlight>
            </a:endParaRPr>
          </a:p>
        </p:txBody>
      </p:sp>
      <p:sp>
        <p:nvSpPr>
          <p:cNvPr id="3" name="Marcador de contenido 2">
            <a:extLst>
              <a:ext uri="{FF2B5EF4-FFF2-40B4-BE49-F238E27FC236}">
                <a16:creationId xmlns:a16="http://schemas.microsoft.com/office/drawing/2014/main" id="{36A86E12-FDA4-C62B-8EB1-3B70EAB71D9B}"/>
              </a:ext>
            </a:extLst>
          </p:cNvPr>
          <p:cNvSpPr>
            <a:spLocks noGrp="1"/>
          </p:cNvSpPr>
          <p:nvPr>
            <p:ph idx="1"/>
          </p:nvPr>
        </p:nvSpPr>
        <p:spPr>
          <a:xfrm>
            <a:off x="5735782" y="1369675"/>
            <a:ext cx="5868389" cy="4061307"/>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pPr algn="just"/>
            <a:r>
              <a:rPr lang="es-MX" b="0" i="0" dirty="0">
                <a:solidFill>
                  <a:srgbClr val="202122"/>
                </a:solidFill>
                <a:effectLst/>
                <a:latin typeface="Arial" panose="020B0604020202020204" pitchFamily="34" charset="0"/>
              </a:rPr>
              <a:t>Es el margen de frecuencias en el cual los parámetros de la antena cumplen unas determinadas características. </a:t>
            </a:r>
          </a:p>
          <a:p>
            <a:pPr algn="just"/>
            <a:r>
              <a:rPr lang="es-MX" b="0" i="0" dirty="0">
                <a:solidFill>
                  <a:srgbClr val="202122"/>
                </a:solidFill>
                <a:effectLst/>
                <a:latin typeface="Arial" panose="020B0604020202020204" pitchFamily="34" charset="0"/>
              </a:rPr>
              <a:t>Se puede definir un ancho de banda de </a:t>
            </a:r>
            <a:r>
              <a:rPr lang="es-MX" dirty="0">
                <a:solidFill>
                  <a:srgbClr val="202122"/>
                </a:solidFill>
                <a:latin typeface="Arial" panose="020B0604020202020204" pitchFamily="34" charset="0"/>
              </a:rPr>
              <a:t>impedancia</a:t>
            </a:r>
            <a:r>
              <a:rPr lang="es-MX" b="0" i="0" dirty="0">
                <a:solidFill>
                  <a:srgbClr val="202122"/>
                </a:solidFill>
                <a:effectLst/>
                <a:latin typeface="Arial" panose="020B0604020202020204" pitchFamily="34" charset="0"/>
              </a:rPr>
              <a:t>, de polarización, de ganancia, de ROE o de otros parámetros.</a:t>
            </a:r>
          </a:p>
          <a:p>
            <a:pPr algn="just"/>
            <a:r>
              <a:rPr lang="es-MX" b="0" i="0" dirty="0">
                <a:solidFill>
                  <a:srgbClr val="202122"/>
                </a:solidFill>
                <a:effectLst/>
                <a:latin typeface="Arial" panose="020B0604020202020204" pitchFamily="34" charset="0"/>
              </a:rPr>
              <a:t>El ancho de banda está determinado por las frecuencias superior e inferior fuera de las cuales el nivel de energía en la antena decrece a más de 3dB.</a:t>
            </a:r>
          </a:p>
          <a:p>
            <a:endParaRPr lang="es-ES" dirty="0"/>
          </a:p>
        </p:txBody>
      </p:sp>
      <p:pic>
        <p:nvPicPr>
          <p:cNvPr id="4100" name="Picture 4" descr="Imagenes animadas de Antenas de ...">
            <a:extLst>
              <a:ext uri="{FF2B5EF4-FFF2-40B4-BE49-F238E27FC236}">
                <a16:creationId xmlns:a16="http://schemas.microsoft.com/office/drawing/2014/main" id="{328526A1-0487-16CE-FFD6-B52F14009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3" y="2229364"/>
            <a:ext cx="3718833" cy="426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2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2D6CA1-48B0-497A-BB0F-0CAAFB6CFCFA}"/>
              </a:ext>
            </a:extLst>
          </p:cNvPr>
          <p:cNvSpPr>
            <a:spLocks noGrp="1"/>
          </p:cNvSpPr>
          <p:nvPr>
            <p:ph type="title"/>
          </p:nvPr>
        </p:nvSpPr>
        <p:spPr>
          <a:xfrm>
            <a:off x="319028" y="528102"/>
            <a:ext cx="10772775" cy="1658198"/>
          </a:xfrm>
        </p:spPr>
        <p:txBody>
          <a:bodyPr/>
          <a:lstStyle/>
          <a:p>
            <a:r>
              <a:rPr lang="es-EC" dirty="0"/>
              <a:t>DIRECTIVIDAD </a:t>
            </a:r>
            <a:endParaRPr lang="es-ES" dirty="0"/>
          </a:p>
        </p:txBody>
      </p:sp>
      <p:sp>
        <p:nvSpPr>
          <p:cNvPr id="3" name="Marcador de contenido 2">
            <a:extLst>
              <a:ext uri="{FF2B5EF4-FFF2-40B4-BE49-F238E27FC236}">
                <a16:creationId xmlns:a16="http://schemas.microsoft.com/office/drawing/2014/main" id="{A5DBB8E0-205A-E5A4-A876-F167F69F1735}"/>
              </a:ext>
            </a:extLst>
          </p:cNvPr>
          <p:cNvSpPr>
            <a:spLocks noGrp="1"/>
          </p:cNvSpPr>
          <p:nvPr>
            <p:ph idx="1"/>
          </p:nvPr>
        </p:nvSpPr>
        <p:spPr>
          <a:xfrm>
            <a:off x="292627" y="2196437"/>
            <a:ext cx="5038044" cy="3885708"/>
          </a:xfrm>
          <a:solidFill>
            <a:srgbClr val="FFFF00"/>
          </a:solidFill>
        </p:spPr>
        <p:style>
          <a:lnRef idx="3">
            <a:schemeClr val="lt1"/>
          </a:lnRef>
          <a:fillRef idx="1">
            <a:schemeClr val="accent3"/>
          </a:fillRef>
          <a:effectRef idx="1">
            <a:schemeClr val="accent3"/>
          </a:effectRef>
          <a:fontRef idx="minor">
            <a:schemeClr val="lt1"/>
          </a:fontRef>
        </p:style>
        <p:txBody>
          <a:bodyPr>
            <a:normAutofit/>
          </a:bodyPr>
          <a:lstStyle/>
          <a:p>
            <a:pPr algn="just"/>
            <a:r>
              <a:rPr lang="es-MX" sz="3200" dirty="0">
                <a:solidFill>
                  <a:schemeClr val="tx1"/>
                </a:solidFill>
                <a:highlight>
                  <a:srgbClr val="FFFF00"/>
                </a:highlight>
              </a:rPr>
              <a:t>La Directividad (D) de una antena se define como la relación entre la intensidad de radiación de una antena en la dirección del máximo y la intensidad de radiación de una antena isotrópica que radia con la misma potencia total:</a:t>
            </a:r>
            <a:endParaRPr lang="es-MX" sz="3200" dirty="0">
              <a:solidFill>
                <a:srgbClr val="FF0000"/>
              </a:solidFill>
              <a:highlight>
                <a:srgbClr val="FFFF00"/>
              </a:highlight>
            </a:endParaRPr>
          </a:p>
          <a:p>
            <a:pPr marL="0" indent="0">
              <a:buNone/>
            </a:pPr>
            <a:endParaRPr lang="es-MX" dirty="0"/>
          </a:p>
        </p:txBody>
      </p:sp>
      <p:pic>
        <p:nvPicPr>
          <p:cNvPr id="8" name="Imagen 7">
            <a:extLst>
              <a:ext uri="{FF2B5EF4-FFF2-40B4-BE49-F238E27FC236}">
                <a16:creationId xmlns:a16="http://schemas.microsoft.com/office/drawing/2014/main" id="{A127E4A4-BA40-534B-2D5B-29F3629C4B7C}"/>
              </a:ext>
            </a:extLst>
          </p:cNvPr>
          <p:cNvPicPr>
            <a:picLocks noChangeAspect="1"/>
          </p:cNvPicPr>
          <p:nvPr/>
        </p:nvPicPr>
        <p:blipFill>
          <a:blip r:embed="rId2"/>
          <a:stretch>
            <a:fillRect/>
          </a:stretch>
        </p:blipFill>
        <p:spPr>
          <a:xfrm>
            <a:off x="7448334" y="961859"/>
            <a:ext cx="3086531" cy="790685"/>
          </a:xfrm>
          <a:prstGeom prst="rect">
            <a:avLst/>
          </a:prstGeom>
          <a:ln>
            <a:solidFill>
              <a:schemeClr val="accent3">
                <a:lumMod val="60000"/>
                <a:lumOff val="40000"/>
              </a:schemeClr>
            </a:solidFill>
          </a:ln>
        </p:spPr>
      </p:pic>
      <p:sp>
        <p:nvSpPr>
          <p:cNvPr id="9" name="CuadroTexto 8">
            <a:extLst>
              <a:ext uri="{FF2B5EF4-FFF2-40B4-BE49-F238E27FC236}">
                <a16:creationId xmlns:a16="http://schemas.microsoft.com/office/drawing/2014/main" id="{5649902F-B9BA-DC97-6701-2F985AA7A62F}"/>
              </a:ext>
            </a:extLst>
          </p:cNvPr>
          <p:cNvSpPr txBox="1"/>
          <p:nvPr/>
        </p:nvSpPr>
        <p:spPr>
          <a:xfrm>
            <a:off x="6963528" y="3107040"/>
            <a:ext cx="435353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b="0" i="0" dirty="0">
                <a:solidFill>
                  <a:srgbClr val="202122"/>
                </a:solidFill>
                <a:effectLst/>
                <a:highlight>
                  <a:srgbClr val="FFFFFF"/>
                </a:highlight>
                <a:latin typeface="Arial" panose="020B0604020202020204" pitchFamily="34" charset="0"/>
              </a:rPr>
              <a:t>La Directividad no tiene unidades y se suele expresar en unidades logarítmicas (dBi) como:</a:t>
            </a:r>
            <a:endParaRPr lang="es-ES" dirty="0"/>
          </a:p>
        </p:txBody>
      </p:sp>
      <p:pic>
        <p:nvPicPr>
          <p:cNvPr id="11" name="Imagen 10">
            <a:extLst>
              <a:ext uri="{FF2B5EF4-FFF2-40B4-BE49-F238E27FC236}">
                <a16:creationId xmlns:a16="http://schemas.microsoft.com/office/drawing/2014/main" id="{28944614-E215-9926-846B-CAF34CB9EA96}"/>
              </a:ext>
            </a:extLst>
          </p:cNvPr>
          <p:cNvPicPr>
            <a:picLocks noChangeAspect="1"/>
          </p:cNvPicPr>
          <p:nvPr/>
        </p:nvPicPr>
        <p:blipFill>
          <a:blip r:embed="rId3"/>
          <a:stretch>
            <a:fillRect/>
          </a:stretch>
        </p:blipFill>
        <p:spPr>
          <a:xfrm>
            <a:off x="7228114" y="5352986"/>
            <a:ext cx="4931229" cy="841654"/>
          </a:xfrm>
          <a:prstGeom prst="rect">
            <a:avLst/>
          </a:prstGeom>
          <a:ln>
            <a:solidFill>
              <a:srgbClr val="00B0F0"/>
            </a:solidFill>
          </a:ln>
        </p:spPr>
      </p:pic>
      <p:cxnSp>
        <p:nvCxnSpPr>
          <p:cNvPr id="5" name="Conector: angular 4">
            <a:extLst>
              <a:ext uri="{FF2B5EF4-FFF2-40B4-BE49-F238E27FC236}">
                <a16:creationId xmlns:a16="http://schemas.microsoft.com/office/drawing/2014/main" id="{45248E6A-3D76-90DC-70D4-74AC2014245D}"/>
              </a:ext>
            </a:extLst>
          </p:cNvPr>
          <p:cNvCxnSpPr>
            <a:stCxn id="3" idx="3"/>
          </p:cNvCxnSpPr>
          <p:nvPr/>
        </p:nvCxnSpPr>
        <p:spPr>
          <a:xfrm>
            <a:off x="5330671" y="4139291"/>
            <a:ext cx="1897443" cy="1651909"/>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Flecha: a la derecha 5">
            <a:extLst>
              <a:ext uri="{FF2B5EF4-FFF2-40B4-BE49-F238E27FC236}">
                <a16:creationId xmlns:a16="http://schemas.microsoft.com/office/drawing/2014/main" id="{8690AC81-3A52-A6BA-55CE-D6BDDB0E1B97}"/>
              </a:ext>
            </a:extLst>
          </p:cNvPr>
          <p:cNvSpPr/>
          <p:nvPr/>
        </p:nvSpPr>
        <p:spPr>
          <a:xfrm>
            <a:off x="4615543" y="990600"/>
            <a:ext cx="2340428" cy="5769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a:extLst>
              <a:ext uri="{FF2B5EF4-FFF2-40B4-BE49-F238E27FC236}">
                <a16:creationId xmlns:a16="http://schemas.microsoft.com/office/drawing/2014/main" id="{12890A9A-BF4E-EB78-4092-E4457D16AD0A}"/>
              </a:ext>
            </a:extLst>
          </p:cNvPr>
          <p:cNvCxnSpPr/>
          <p:nvPr/>
        </p:nvCxnSpPr>
        <p:spPr>
          <a:xfrm>
            <a:off x="8860971" y="1974036"/>
            <a:ext cx="0" cy="8671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7D811BF6-302C-3497-38C5-776A0C445013}"/>
              </a:ext>
            </a:extLst>
          </p:cNvPr>
          <p:cNvCxnSpPr/>
          <p:nvPr/>
        </p:nvCxnSpPr>
        <p:spPr>
          <a:xfrm>
            <a:off x="8860971" y="4260036"/>
            <a:ext cx="0" cy="8671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35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EBFDB1-45E3-A0A1-EE7C-F760926E2F74}"/>
              </a:ext>
            </a:extLst>
          </p:cNvPr>
          <p:cNvSpPr txBox="1"/>
          <p:nvPr/>
        </p:nvSpPr>
        <p:spPr>
          <a:xfrm>
            <a:off x="259404" y="136187"/>
            <a:ext cx="11673191" cy="6186309"/>
          </a:xfrm>
          <a:prstGeom prst="rect">
            <a:avLst/>
          </a:prstGeom>
          <a:noFill/>
        </p:spPr>
        <p:txBody>
          <a:bodyPr wrap="square" rtlCol="0">
            <a:spAutoFit/>
          </a:bodyPr>
          <a:lstStyle/>
          <a:p>
            <a:pPr algn="just"/>
            <a:r>
              <a:rPr lang="es-ES" sz="3200" b="1" dirty="0"/>
              <a:t>     </a:t>
            </a:r>
            <a:r>
              <a:rPr lang="es-ES" sz="2800" b="1" dirty="0"/>
              <a:t>Creo necesario redactar un párrafo de introducción… de alguna manera para justificar el esfuerzo necesario, para comenzar a comprender la dimensión de este tema, que atraviesa toda a la radioafición.</a:t>
            </a:r>
          </a:p>
          <a:p>
            <a:pPr algn="just"/>
            <a:r>
              <a:rPr lang="es-ES" sz="2800" b="1" dirty="0"/>
              <a:t>	He comprobado continuamente en mi larga trayectoria en este mundo de la RADIO, que, sin un sistema irradiante adecuado, no llegamos lejos.</a:t>
            </a:r>
          </a:p>
          <a:p>
            <a:pPr algn="just"/>
            <a:r>
              <a:rPr lang="es-ES" sz="2800" b="1" dirty="0"/>
              <a:t>	El corazón de nuestra estación son las líneas de transmisión y las antenas, lo que impulsa a los experimentados a afirmar que de cada $1.000, hay que invertir $900 en el sistema irradiante.</a:t>
            </a:r>
          </a:p>
          <a:p>
            <a:pPr algn="just"/>
            <a:r>
              <a:rPr lang="es-ES" sz="2800" b="1" dirty="0"/>
              <a:t>	Para realizar una buena inversión debemos tener criterio, es decir saber, experimentar y tener sentido común.</a:t>
            </a:r>
          </a:p>
          <a:p>
            <a:pPr algn="just"/>
            <a:r>
              <a:rPr lang="es-ES" sz="2800" b="1" dirty="0"/>
              <a:t>	Saquen sus propias conclusiones. ¿Es necesario tener conocimientos sobre este tema?</a:t>
            </a:r>
          </a:p>
          <a:p>
            <a:pPr algn="just"/>
            <a:endParaRPr lang="es-ES" sz="2800" b="1" dirty="0"/>
          </a:p>
          <a:p>
            <a:pPr algn="just"/>
            <a:r>
              <a:rPr lang="es-ES" sz="2800" b="1" dirty="0"/>
              <a:t>     Les deseo éxito.</a:t>
            </a:r>
          </a:p>
        </p:txBody>
      </p:sp>
    </p:spTree>
    <p:extLst>
      <p:ext uri="{BB962C8B-B14F-4D97-AF65-F5344CB8AC3E}">
        <p14:creationId xmlns:p14="http://schemas.microsoft.com/office/powerpoint/2010/main" val="367508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23C5A-A3F4-3AAF-7E1A-9D1CF2867DD2}"/>
              </a:ext>
            </a:extLst>
          </p:cNvPr>
          <p:cNvSpPr>
            <a:spLocks noGrp="1"/>
          </p:cNvSpPr>
          <p:nvPr>
            <p:ph type="title"/>
          </p:nvPr>
        </p:nvSpPr>
        <p:spPr/>
        <p:txBody>
          <a:bodyPr/>
          <a:lstStyle/>
          <a:p>
            <a:r>
              <a:rPr lang="es-EC" dirty="0">
                <a:solidFill>
                  <a:srgbClr val="FF0000"/>
                </a:solidFill>
              </a:rPr>
              <a:t>EFICIENCIA</a:t>
            </a:r>
            <a:r>
              <a:rPr lang="es-EC" dirty="0"/>
              <a:t> </a:t>
            </a:r>
            <a:endParaRPr lang="es-ES" dirty="0"/>
          </a:p>
        </p:txBody>
      </p:sp>
      <p:sp>
        <p:nvSpPr>
          <p:cNvPr id="3" name="Marcador de contenido 2">
            <a:extLst>
              <a:ext uri="{FF2B5EF4-FFF2-40B4-BE49-F238E27FC236}">
                <a16:creationId xmlns:a16="http://schemas.microsoft.com/office/drawing/2014/main" id="{5C6C2C1B-CA4B-12D1-CFB5-C5650E4C2EDC}"/>
              </a:ext>
            </a:extLst>
          </p:cNvPr>
          <p:cNvSpPr>
            <a:spLocks noGrp="1"/>
          </p:cNvSpPr>
          <p:nvPr>
            <p:ph idx="1"/>
          </p:nvPr>
        </p:nvSpPr>
        <p:spPr>
          <a:xfrm>
            <a:off x="838200" y="1825626"/>
            <a:ext cx="10515600" cy="995396"/>
          </a:xfrm>
          <a:solidFill>
            <a:srgbClr val="FFFF00"/>
          </a:solidFill>
        </p:spPr>
        <p:style>
          <a:lnRef idx="2">
            <a:schemeClr val="accent2"/>
          </a:lnRef>
          <a:fillRef idx="1">
            <a:schemeClr val="lt1"/>
          </a:fillRef>
          <a:effectRef idx="0">
            <a:schemeClr val="accent2"/>
          </a:effectRef>
          <a:fontRef idx="minor">
            <a:schemeClr val="dk1"/>
          </a:fontRef>
        </p:style>
        <p:txBody>
          <a:bodyPr>
            <a:normAutofit/>
          </a:bodyPr>
          <a:lstStyle/>
          <a:p>
            <a:pPr algn="l"/>
            <a:r>
              <a:rPr lang="es-MX" b="0" i="0" dirty="0">
                <a:solidFill>
                  <a:srgbClr val="202122"/>
                </a:solidFill>
                <a:effectLst/>
                <a:highlight>
                  <a:srgbClr val="FFFF00"/>
                </a:highlight>
                <a:latin typeface="Arial" panose="020B0604020202020204" pitchFamily="34" charset="0"/>
              </a:rPr>
              <a:t>Relación entre la potencia radiada y la potencia entregada a la antena.</a:t>
            </a:r>
          </a:p>
          <a:p>
            <a:pPr algn="l"/>
            <a:r>
              <a:rPr lang="es-MX" b="0" i="0" dirty="0">
                <a:solidFill>
                  <a:srgbClr val="202122"/>
                </a:solidFill>
                <a:effectLst/>
                <a:highlight>
                  <a:srgbClr val="FFFF00"/>
                </a:highlight>
                <a:latin typeface="Arial" panose="020B0604020202020204" pitchFamily="34" charset="0"/>
              </a:rPr>
              <a:t>También se puede definir como la relación entre ganancia y </a:t>
            </a:r>
            <a:r>
              <a:rPr lang="es-MX" b="0" i="0" dirty="0" err="1">
                <a:solidFill>
                  <a:srgbClr val="202122"/>
                </a:solidFill>
                <a:effectLst/>
                <a:highlight>
                  <a:srgbClr val="FFFF00"/>
                </a:highlight>
                <a:latin typeface="Arial" panose="020B0604020202020204" pitchFamily="34" charset="0"/>
              </a:rPr>
              <a:t>directividad</a:t>
            </a:r>
            <a:endParaRPr lang="es-MX" b="0" i="0" dirty="0">
              <a:solidFill>
                <a:srgbClr val="202122"/>
              </a:solidFill>
              <a:effectLst/>
              <a:highlight>
                <a:srgbClr val="FFFFFF"/>
              </a:highlight>
              <a:latin typeface="Arial" panose="020B0604020202020204" pitchFamily="34" charset="0"/>
            </a:endParaRPr>
          </a:p>
          <a:p>
            <a:pPr marL="0" indent="0">
              <a:buNone/>
            </a:pPr>
            <a:endParaRPr lang="es-ES" dirty="0"/>
          </a:p>
        </p:txBody>
      </p:sp>
      <p:pic>
        <p:nvPicPr>
          <p:cNvPr id="5" name="Imagen 4">
            <a:extLst>
              <a:ext uri="{FF2B5EF4-FFF2-40B4-BE49-F238E27FC236}">
                <a16:creationId xmlns:a16="http://schemas.microsoft.com/office/drawing/2014/main" id="{B4FE9985-D1E0-8C18-48A2-9A51176FF4FC}"/>
              </a:ext>
            </a:extLst>
          </p:cNvPr>
          <p:cNvPicPr>
            <a:picLocks noChangeAspect="1"/>
          </p:cNvPicPr>
          <p:nvPr/>
        </p:nvPicPr>
        <p:blipFill>
          <a:blip r:embed="rId2"/>
          <a:stretch>
            <a:fillRect/>
          </a:stretch>
        </p:blipFill>
        <p:spPr>
          <a:xfrm>
            <a:off x="657224" y="4415525"/>
            <a:ext cx="3991532" cy="828791"/>
          </a:xfrm>
          <a:prstGeom prst="rect">
            <a:avLst/>
          </a:prstGeom>
          <a:ln>
            <a:solidFill>
              <a:schemeClr val="accent3">
                <a:lumMod val="60000"/>
                <a:lumOff val="40000"/>
              </a:schemeClr>
            </a:solidFill>
          </a:ln>
        </p:spPr>
      </p:pic>
      <p:sp>
        <p:nvSpPr>
          <p:cNvPr id="6" name="CuadroTexto 5">
            <a:extLst>
              <a:ext uri="{FF2B5EF4-FFF2-40B4-BE49-F238E27FC236}">
                <a16:creationId xmlns:a16="http://schemas.microsoft.com/office/drawing/2014/main" id="{76D141E1-15E9-182A-44C4-514168A9D6A9}"/>
              </a:ext>
            </a:extLst>
          </p:cNvPr>
          <p:cNvSpPr txBox="1"/>
          <p:nvPr/>
        </p:nvSpPr>
        <p:spPr>
          <a:xfrm>
            <a:off x="7162800" y="4415525"/>
            <a:ext cx="3712029" cy="7694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0" i="0" dirty="0">
                <a:solidFill>
                  <a:srgbClr val="202122"/>
                </a:solidFill>
                <a:effectLst/>
                <a:highlight>
                  <a:srgbClr val="FFFFFF"/>
                </a:highlight>
                <a:latin typeface="Arial" panose="020B0604020202020204" pitchFamily="34" charset="0"/>
              </a:rPr>
              <a:t>El parámetro </a:t>
            </a:r>
            <a:r>
              <a:rPr lang="es-MX" sz="2200" b="1" i="0" dirty="0">
                <a:solidFill>
                  <a:srgbClr val="202122"/>
                </a:solidFill>
                <a:effectLst/>
                <a:highlight>
                  <a:srgbClr val="FFFFFF"/>
                </a:highlight>
                <a:latin typeface="Arial" panose="020B0604020202020204" pitchFamily="34" charset="0"/>
              </a:rPr>
              <a:t>e</a:t>
            </a:r>
            <a:r>
              <a:rPr lang="es-MX" sz="2200" b="0" i="0" dirty="0">
                <a:solidFill>
                  <a:srgbClr val="202122"/>
                </a:solidFill>
                <a:effectLst/>
                <a:highlight>
                  <a:srgbClr val="FFFFFF"/>
                </a:highlight>
                <a:latin typeface="Arial" panose="020B0604020202020204" pitchFamily="34" charset="0"/>
              </a:rPr>
              <a:t> (eficiencia) es adimensional.</a:t>
            </a:r>
            <a:endParaRPr lang="es-ES" sz="2200" dirty="0"/>
          </a:p>
        </p:txBody>
      </p:sp>
      <p:sp>
        <p:nvSpPr>
          <p:cNvPr id="4" name="Flecha: a la izquierda, derecha y arriba 3">
            <a:extLst>
              <a:ext uri="{FF2B5EF4-FFF2-40B4-BE49-F238E27FC236}">
                <a16:creationId xmlns:a16="http://schemas.microsoft.com/office/drawing/2014/main" id="{3C5C87FE-E896-360C-F2C3-2348D34806CD}"/>
              </a:ext>
            </a:extLst>
          </p:cNvPr>
          <p:cNvSpPr/>
          <p:nvPr/>
        </p:nvSpPr>
        <p:spPr>
          <a:xfrm>
            <a:off x="5143778" y="2976872"/>
            <a:ext cx="1524000" cy="2412293"/>
          </a:xfrm>
          <a:prstGeom prst="leftRigh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D81CB87E-E55A-B79A-B237-2855D455BF52}"/>
              </a:ext>
            </a:extLst>
          </p:cNvPr>
          <p:cNvSpPr txBox="1"/>
          <p:nvPr/>
        </p:nvSpPr>
        <p:spPr>
          <a:xfrm>
            <a:off x="5408579" y="862292"/>
            <a:ext cx="6566169" cy="646331"/>
          </a:xfrm>
          <a:prstGeom prst="rect">
            <a:avLst/>
          </a:prstGeom>
          <a:noFill/>
        </p:spPr>
        <p:txBody>
          <a:bodyPr wrap="square" rtlCol="0">
            <a:spAutoFit/>
          </a:bodyPr>
          <a:lstStyle/>
          <a:p>
            <a:r>
              <a:rPr lang="es-ES" sz="3600" dirty="0">
                <a:solidFill>
                  <a:srgbClr val="FF0000"/>
                </a:solidFill>
                <a:highlight>
                  <a:srgbClr val="FFFF00"/>
                </a:highlight>
              </a:rPr>
              <a:t>Depende de su largo eléctrico</a:t>
            </a:r>
          </a:p>
        </p:txBody>
      </p:sp>
      <p:sp>
        <p:nvSpPr>
          <p:cNvPr id="8" name="Flecha: a la derecha 7">
            <a:extLst>
              <a:ext uri="{FF2B5EF4-FFF2-40B4-BE49-F238E27FC236}">
                <a16:creationId xmlns:a16="http://schemas.microsoft.com/office/drawing/2014/main" id="{4E631070-A09A-1C1D-BCD9-1E7A6DEF2ADA}"/>
              </a:ext>
            </a:extLst>
          </p:cNvPr>
          <p:cNvSpPr/>
          <p:nvPr/>
        </p:nvSpPr>
        <p:spPr>
          <a:xfrm>
            <a:off x="3968885" y="1011677"/>
            <a:ext cx="1174893" cy="4571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6468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979A982-C390-9D50-2CFB-3B51105BD5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3353" y="272352"/>
            <a:ext cx="7354109" cy="6086115"/>
          </a:xfrm>
          <a:prstGeom prst="rect">
            <a:avLst/>
          </a:prstGeom>
        </p:spPr>
      </p:pic>
      <p:sp>
        <p:nvSpPr>
          <p:cNvPr id="6" name="CuadroTexto 5">
            <a:extLst>
              <a:ext uri="{FF2B5EF4-FFF2-40B4-BE49-F238E27FC236}">
                <a16:creationId xmlns:a16="http://schemas.microsoft.com/office/drawing/2014/main" id="{251AB708-20CD-309C-280E-F5E9CE69356C}"/>
              </a:ext>
            </a:extLst>
          </p:cNvPr>
          <p:cNvSpPr txBox="1"/>
          <p:nvPr/>
        </p:nvSpPr>
        <p:spPr>
          <a:xfrm>
            <a:off x="3881336" y="5812266"/>
            <a:ext cx="5107022" cy="369332"/>
          </a:xfrm>
          <a:prstGeom prst="rect">
            <a:avLst/>
          </a:prstGeom>
          <a:noFill/>
        </p:spPr>
        <p:txBody>
          <a:bodyPr wrap="square" rtlCol="0">
            <a:spAutoFit/>
          </a:bodyPr>
          <a:lstStyle/>
          <a:p>
            <a:r>
              <a:rPr lang="es-ES" b="1" dirty="0">
                <a:highlight>
                  <a:srgbClr val="FFFF00"/>
                </a:highlight>
              </a:rPr>
              <a:t>EJEMPLOS DE EFICIENCIA Vs. LARGO ELECTRICO</a:t>
            </a:r>
          </a:p>
        </p:txBody>
      </p:sp>
    </p:spTree>
    <p:extLst>
      <p:ext uri="{BB962C8B-B14F-4D97-AF65-F5344CB8AC3E}">
        <p14:creationId xmlns:p14="http://schemas.microsoft.com/office/powerpoint/2010/main" val="147273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74703-0244-6ABD-77B1-00363E2C5F4A}"/>
              </a:ext>
            </a:extLst>
          </p:cNvPr>
          <p:cNvSpPr>
            <a:spLocks noGrp="1"/>
          </p:cNvSpPr>
          <p:nvPr>
            <p:ph type="title"/>
          </p:nvPr>
        </p:nvSpPr>
        <p:spPr>
          <a:xfrm>
            <a:off x="1156579" y="1822494"/>
            <a:ext cx="10772775" cy="2929467"/>
          </a:xfrm>
        </p:spPr>
        <p:txBody>
          <a:bodyPr/>
          <a:lstStyle/>
          <a:p>
            <a:r>
              <a:rPr lang="es-ES" dirty="0">
                <a:solidFill>
                  <a:schemeClr val="tx1"/>
                </a:solidFill>
                <a:highlight>
                  <a:srgbClr val="FFFF00"/>
                </a:highlight>
              </a:rPr>
              <a:t>Ahora a terminar con un mito urbano</a:t>
            </a:r>
            <a:br>
              <a:rPr lang="es-ES" dirty="0">
                <a:solidFill>
                  <a:schemeClr val="tx1"/>
                </a:solidFill>
                <a:highlight>
                  <a:srgbClr val="FFFF00"/>
                </a:highlight>
              </a:rPr>
            </a:br>
            <a:br>
              <a:rPr lang="es-ES" dirty="0">
                <a:solidFill>
                  <a:schemeClr val="tx1"/>
                </a:solidFill>
                <a:highlight>
                  <a:srgbClr val="FFFF00"/>
                </a:highlight>
              </a:rPr>
            </a:br>
            <a:r>
              <a:rPr lang="es-ES" dirty="0">
                <a:solidFill>
                  <a:schemeClr val="tx1"/>
                </a:solidFill>
                <a:highlight>
                  <a:srgbClr val="FFFF00"/>
                </a:highlight>
              </a:rPr>
              <a:t>el coaxial RG58U…</a:t>
            </a:r>
          </a:p>
        </p:txBody>
      </p:sp>
    </p:spTree>
    <p:extLst>
      <p:ext uri="{BB962C8B-B14F-4D97-AF65-F5344CB8AC3E}">
        <p14:creationId xmlns:p14="http://schemas.microsoft.com/office/powerpoint/2010/main" val="375437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8A1C4A50-1509-4071-221F-01C077E68F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54755"/>
            <a:ext cx="8763000" cy="6548489"/>
          </a:xfrm>
          <a:prstGeom prst="rect">
            <a:avLst/>
          </a:prstGeom>
        </p:spPr>
      </p:pic>
    </p:spTree>
    <p:extLst>
      <p:ext uri="{BB962C8B-B14F-4D97-AF65-F5344CB8AC3E}">
        <p14:creationId xmlns:p14="http://schemas.microsoft.com/office/powerpoint/2010/main" val="277922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86B96BD2-9017-3608-994A-4410FDEC1F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55881"/>
            <a:ext cx="8572500" cy="6346238"/>
          </a:xfrm>
          <a:prstGeom prst="rect">
            <a:avLst/>
          </a:prstGeom>
        </p:spPr>
      </p:pic>
    </p:spTree>
    <p:extLst>
      <p:ext uri="{BB962C8B-B14F-4D97-AF65-F5344CB8AC3E}">
        <p14:creationId xmlns:p14="http://schemas.microsoft.com/office/powerpoint/2010/main" val="4154609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7D321E7-B6FA-8771-7EE7-77EA5DDFBA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05237"/>
            <a:ext cx="9105900" cy="6744028"/>
          </a:xfrm>
          <a:prstGeom prst="rect">
            <a:avLst/>
          </a:prstGeom>
        </p:spPr>
      </p:pic>
    </p:spTree>
    <p:extLst>
      <p:ext uri="{BB962C8B-B14F-4D97-AF65-F5344CB8AC3E}">
        <p14:creationId xmlns:p14="http://schemas.microsoft.com/office/powerpoint/2010/main" val="64334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BE3F9053-84A6-E3ED-7902-D75FBFE1DD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02263"/>
            <a:ext cx="8839200" cy="6653473"/>
          </a:xfrm>
          <a:prstGeom prst="rect">
            <a:avLst/>
          </a:prstGeom>
        </p:spPr>
      </p:pic>
    </p:spTree>
    <p:extLst>
      <p:ext uri="{BB962C8B-B14F-4D97-AF65-F5344CB8AC3E}">
        <p14:creationId xmlns:p14="http://schemas.microsoft.com/office/powerpoint/2010/main" val="2631119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D6DC0D6A-BB7F-42A6-4697-36F9E56CC4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800" y="287896"/>
            <a:ext cx="8461376" cy="6282207"/>
          </a:xfrm>
          <a:prstGeom prst="rect">
            <a:avLst/>
          </a:prstGeom>
        </p:spPr>
      </p:pic>
    </p:spTree>
    <p:extLst>
      <p:ext uri="{BB962C8B-B14F-4D97-AF65-F5344CB8AC3E}">
        <p14:creationId xmlns:p14="http://schemas.microsoft.com/office/powerpoint/2010/main" val="368575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4F54D165-D1DA-7C6F-E472-CEDA8B1A2F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393" y="143726"/>
            <a:ext cx="8895214" cy="6570547"/>
          </a:xfrm>
          <a:prstGeom prst="rect">
            <a:avLst/>
          </a:prstGeom>
        </p:spPr>
      </p:pic>
    </p:spTree>
    <p:extLst>
      <p:ext uri="{BB962C8B-B14F-4D97-AF65-F5344CB8AC3E}">
        <p14:creationId xmlns:p14="http://schemas.microsoft.com/office/powerpoint/2010/main" val="261428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8D401-554E-884A-18CE-4E7AA7EE29FF}"/>
              </a:ext>
            </a:extLst>
          </p:cNvPr>
          <p:cNvSpPr>
            <a:spLocks noGrp="1"/>
          </p:cNvSpPr>
          <p:nvPr>
            <p:ph type="title"/>
          </p:nvPr>
        </p:nvSpPr>
        <p:spPr/>
        <p:txBody>
          <a:bodyPr/>
          <a:lstStyle/>
          <a:p>
            <a:r>
              <a:rPr lang="es-EC" b="1" dirty="0"/>
              <a:t>IMPEDANCIA  DE ENTRADA</a:t>
            </a:r>
            <a:endParaRPr lang="es-ES" b="1" dirty="0"/>
          </a:p>
        </p:txBody>
      </p:sp>
      <p:sp>
        <p:nvSpPr>
          <p:cNvPr id="3" name="Marcador de contenido 2">
            <a:extLst>
              <a:ext uri="{FF2B5EF4-FFF2-40B4-BE49-F238E27FC236}">
                <a16:creationId xmlns:a16="http://schemas.microsoft.com/office/drawing/2014/main" id="{C6BA9E47-C310-A60C-075B-0E756E64D79E}"/>
              </a:ext>
            </a:extLst>
          </p:cNvPr>
          <p:cNvSpPr>
            <a:spLocks noGrp="1"/>
          </p:cNvSpPr>
          <p:nvPr>
            <p:ph idx="1"/>
          </p:nvPr>
        </p:nvSpPr>
        <p:spPr>
          <a:xfrm>
            <a:off x="318656" y="2011680"/>
            <a:ext cx="11526980" cy="4624647"/>
          </a:xfrm>
          <a:solidFill>
            <a:srgbClr val="FFFF00"/>
          </a:solidFill>
        </p:spPr>
        <p:style>
          <a:lnRef idx="1">
            <a:schemeClr val="accent3"/>
          </a:lnRef>
          <a:fillRef idx="2">
            <a:schemeClr val="accent3"/>
          </a:fillRef>
          <a:effectRef idx="1">
            <a:schemeClr val="accent3"/>
          </a:effectRef>
          <a:fontRef idx="minor">
            <a:schemeClr val="dk1"/>
          </a:fontRef>
        </p:style>
        <p:txBody>
          <a:bodyPr>
            <a:normAutofit/>
          </a:bodyPr>
          <a:lstStyle/>
          <a:p>
            <a:pPr algn="just"/>
            <a:r>
              <a:rPr lang="es-MX" sz="2600" b="0" i="0" dirty="0">
                <a:solidFill>
                  <a:srgbClr val="202122"/>
                </a:solidFill>
                <a:effectLst/>
                <a:highlight>
                  <a:srgbClr val="FFFF00"/>
                </a:highlight>
                <a:latin typeface="Arial" panose="020B0604020202020204" pitchFamily="34" charset="0"/>
              </a:rPr>
              <a:t>Es la impedancia de la antena en sus terminales. Es la relación entre la tensión y la corriente de entrada.</a:t>
            </a:r>
          </a:p>
          <a:p>
            <a:pPr algn="just"/>
            <a:endParaRPr lang="es-MX" sz="2600" dirty="0">
              <a:solidFill>
                <a:srgbClr val="202122"/>
              </a:solidFill>
              <a:latin typeface="Arial" panose="020B0604020202020204" pitchFamily="34" charset="0"/>
            </a:endParaRPr>
          </a:p>
          <a:p>
            <a:pPr algn="just"/>
            <a:endParaRPr lang="es-MX" sz="2600" dirty="0">
              <a:solidFill>
                <a:srgbClr val="202122"/>
              </a:solidFill>
              <a:latin typeface="Arial" panose="020B0604020202020204" pitchFamily="34" charset="0"/>
            </a:endParaRPr>
          </a:p>
          <a:p>
            <a:pPr algn="just"/>
            <a:endParaRPr lang="es-MX" sz="2600" dirty="0">
              <a:solidFill>
                <a:srgbClr val="202122"/>
              </a:solidFill>
              <a:latin typeface="Arial" panose="020B0604020202020204" pitchFamily="34" charset="0"/>
            </a:endParaRPr>
          </a:p>
          <a:p>
            <a:pPr algn="just"/>
            <a:r>
              <a:rPr lang="es-MX" sz="2600" b="0" i="0" dirty="0">
                <a:solidFill>
                  <a:srgbClr val="202122"/>
                </a:solidFill>
                <a:effectLst/>
                <a:highlight>
                  <a:srgbClr val="FFFF00"/>
                </a:highlight>
                <a:latin typeface="Arial" panose="020B0604020202020204" pitchFamily="34" charset="0"/>
              </a:rPr>
              <a:t>La impedancia es un número complejo. La parte real de la impedancia se denomina Resistencia de Antena y la parte imaginaria es la Reactancia.</a:t>
            </a:r>
          </a:p>
          <a:p>
            <a:pPr algn="just"/>
            <a:r>
              <a:rPr lang="es-MX" sz="2600" b="0" i="0" dirty="0">
                <a:solidFill>
                  <a:srgbClr val="202122"/>
                </a:solidFill>
                <a:effectLst/>
                <a:highlight>
                  <a:srgbClr val="FFFF00"/>
                </a:highlight>
                <a:latin typeface="Arial" panose="020B0604020202020204" pitchFamily="34" charset="0"/>
              </a:rPr>
              <a:t>La resistencia de antena es la suma de la resistencia de radiación y la resistencia de pérdidas. Las antenas se denominan resonantes cuando se anula su reactancia de entrada.</a:t>
            </a:r>
          </a:p>
          <a:p>
            <a:endParaRPr lang="es-ES" dirty="0"/>
          </a:p>
        </p:txBody>
      </p:sp>
      <p:pic>
        <p:nvPicPr>
          <p:cNvPr id="7" name="Imagen 6">
            <a:extLst>
              <a:ext uri="{FF2B5EF4-FFF2-40B4-BE49-F238E27FC236}">
                <a16:creationId xmlns:a16="http://schemas.microsoft.com/office/drawing/2014/main" id="{580BD750-399A-56AA-EA2B-E123F9B5EAA1}"/>
              </a:ext>
            </a:extLst>
          </p:cNvPr>
          <p:cNvPicPr>
            <a:picLocks noChangeAspect="1"/>
          </p:cNvPicPr>
          <p:nvPr/>
        </p:nvPicPr>
        <p:blipFill>
          <a:blip r:embed="rId2"/>
          <a:stretch>
            <a:fillRect/>
          </a:stretch>
        </p:blipFill>
        <p:spPr>
          <a:xfrm>
            <a:off x="5104794" y="2973026"/>
            <a:ext cx="1503824" cy="1092400"/>
          </a:xfrm>
          <a:prstGeom prst="rect">
            <a:avLst/>
          </a:prstGeom>
        </p:spPr>
      </p:pic>
    </p:spTree>
    <p:extLst>
      <p:ext uri="{BB962C8B-B14F-4D97-AF65-F5344CB8AC3E}">
        <p14:creationId xmlns:p14="http://schemas.microsoft.com/office/powerpoint/2010/main" val="361133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878134-A2BD-C8B6-52B3-27562E2321CD}"/>
              </a:ext>
            </a:extLst>
          </p:cNvPr>
          <p:cNvSpPr>
            <a:spLocks noGrp="1"/>
          </p:cNvSpPr>
          <p:nvPr>
            <p:ph idx="1"/>
          </p:nvPr>
        </p:nvSpPr>
        <p:spPr>
          <a:xfrm>
            <a:off x="534311" y="649808"/>
            <a:ext cx="10798412" cy="5238374"/>
          </a:xfrm>
          <a:solidFill>
            <a:srgbClr val="FFFF00"/>
          </a:solidFill>
        </p:spPr>
        <p:txBody>
          <a:bodyPr>
            <a:normAutofit fontScale="92500"/>
          </a:bodyPr>
          <a:lstStyle/>
          <a:p>
            <a:pPr>
              <a:lnSpc>
                <a:spcPct val="100000"/>
              </a:lnSpc>
            </a:pPr>
            <a:r>
              <a:rPr lang="es-ES" sz="3200" b="1" dirty="0">
                <a:solidFill>
                  <a:schemeClr val="tx1"/>
                </a:solidFill>
                <a:highlight>
                  <a:srgbClr val="FFFF00"/>
                </a:highlight>
              </a:rPr>
              <a:t>Antes de comenzar con este trabajo deseo establecer algunas pautas:</a:t>
            </a:r>
          </a:p>
          <a:p>
            <a:pPr>
              <a:lnSpc>
                <a:spcPct val="100000"/>
              </a:lnSpc>
            </a:pPr>
            <a:r>
              <a:rPr lang="es-ES" sz="3200" b="1" dirty="0">
                <a:solidFill>
                  <a:schemeClr val="tx1"/>
                </a:solidFill>
                <a:highlight>
                  <a:srgbClr val="FFFF00"/>
                </a:highlight>
              </a:rPr>
              <a:t>1) Este trabajo esta dirigido a personas sin formación en el tema.</a:t>
            </a:r>
          </a:p>
          <a:p>
            <a:pPr>
              <a:lnSpc>
                <a:spcPct val="100000"/>
              </a:lnSpc>
            </a:pPr>
            <a:r>
              <a:rPr lang="es-ES" sz="3200" b="1" dirty="0">
                <a:solidFill>
                  <a:schemeClr val="tx1"/>
                </a:solidFill>
                <a:highlight>
                  <a:srgbClr val="FFFF00"/>
                </a:highlight>
              </a:rPr>
              <a:t>2) Es necesario, como cuando comenzamos a estudiar un idioma, conocer el VOCABULARIO básico.</a:t>
            </a:r>
          </a:p>
          <a:p>
            <a:pPr>
              <a:lnSpc>
                <a:spcPct val="100000"/>
              </a:lnSpc>
            </a:pPr>
            <a:r>
              <a:rPr lang="es-ES" sz="3200" b="1" dirty="0">
                <a:solidFill>
                  <a:schemeClr val="tx1"/>
                </a:solidFill>
                <a:highlight>
                  <a:srgbClr val="FFFF00"/>
                </a:highlight>
              </a:rPr>
              <a:t>3) La propuesta no tiene el formato de seminario sino el de AULA-TALLER, que requiere una activa participación de todos.</a:t>
            </a:r>
          </a:p>
          <a:p>
            <a:pPr>
              <a:lnSpc>
                <a:spcPct val="100000"/>
              </a:lnSpc>
            </a:pPr>
            <a:r>
              <a:rPr lang="es-ES" sz="3200" b="1" dirty="0">
                <a:solidFill>
                  <a:schemeClr val="tx1"/>
                </a:solidFill>
                <a:highlight>
                  <a:srgbClr val="FFFF00"/>
                </a:highlight>
              </a:rPr>
              <a:t>4) Las preguntas, aunque parezcan triviales hay que hacerlas.</a:t>
            </a:r>
          </a:p>
          <a:p>
            <a:pPr>
              <a:lnSpc>
                <a:spcPct val="100000"/>
              </a:lnSpc>
            </a:pPr>
            <a:endParaRPr lang="es-ES" sz="3200" b="1" dirty="0">
              <a:solidFill>
                <a:schemeClr val="tx1"/>
              </a:solidFill>
              <a:highlight>
                <a:srgbClr val="FFFF00"/>
              </a:highlight>
            </a:endParaRPr>
          </a:p>
          <a:p>
            <a:pPr algn="r">
              <a:lnSpc>
                <a:spcPct val="100000"/>
              </a:lnSpc>
            </a:pPr>
            <a:r>
              <a:rPr lang="es-ES" sz="3200" b="1" dirty="0">
                <a:solidFill>
                  <a:schemeClr val="tx1"/>
                </a:solidFill>
                <a:highlight>
                  <a:srgbClr val="FFFF00"/>
                </a:highlight>
              </a:rPr>
              <a:t>Miguel Ángel Lavalle LU1XU</a:t>
            </a:r>
          </a:p>
          <a:p>
            <a:endParaRPr lang="es-ES" sz="3200" b="1" dirty="0"/>
          </a:p>
        </p:txBody>
      </p:sp>
    </p:spTree>
    <p:extLst>
      <p:ext uri="{BB962C8B-B14F-4D97-AF65-F5344CB8AC3E}">
        <p14:creationId xmlns:p14="http://schemas.microsoft.com/office/powerpoint/2010/main" val="3247129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incipios de las antenas">
            <a:extLst>
              <a:ext uri="{FF2B5EF4-FFF2-40B4-BE49-F238E27FC236}">
                <a16:creationId xmlns:a16="http://schemas.microsoft.com/office/drawing/2014/main" id="{E2D850AA-B135-815F-DAC7-298018DCF3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41" b="43112"/>
          <a:stretch/>
        </p:blipFill>
        <p:spPr bwMode="auto">
          <a:xfrm>
            <a:off x="20" y="10"/>
            <a:ext cx="12191980" cy="2253696"/>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706"/>
            <a:ext cx="12192000" cy="46042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ítulo 1">
            <a:extLst>
              <a:ext uri="{FF2B5EF4-FFF2-40B4-BE49-F238E27FC236}">
                <a16:creationId xmlns:a16="http://schemas.microsoft.com/office/drawing/2014/main" id="{C8512963-3EFB-B87B-E8B7-A72C55E9927E}"/>
              </a:ext>
            </a:extLst>
          </p:cNvPr>
          <p:cNvSpPr>
            <a:spLocks noGrp="1"/>
          </p:cNvSpPr>
          <p:nvPr>
            <p:ph type="title"/>
          </p:nvPr>
        </p:nvSpPr>
        <p:spPr>
          <a:xfrm>
            <a:off x="657224" y="2592578"/>
            <a:ext cx="10772775" cy="1092729"/>
          </a:xfrm>
        </p:spPr>
        <p:txBody>
          <a:bodyPr>
            <a:normAutofit/>
          </a:bodyPr>
          <a:lstStyle/>
          <a:p>
            <a:r>
              <a:rPr lang="es-EC" sz="4800" b="1" dirty="0">
                <a:solidFill>
                  <a:srgbClr val="FFFFFF"/>
                </a:solidFill>
              </a:rPr>
              <a:t>APERTURA DE HAZ </a:t>
            </a:r>
            <a:endParaRPr lang="es-ES" sz="4800" b="1" dirty="0">
              <a:solidFill>
                <a:srgbClr val="FFFFFF"/>
              </a:solidFill>
            </a:endParaRPr>
          </a:p>
        </p:txBody>
      </p:sp>
      <p:sp>
        <p:nvSpPr>
          <p:cNvPr id="3" name="Marcador de contenido 2">
            <a:extLst>
              <a:ext uri="{FF2B5EF4-FFF2-40B4-BE49-F238E27FC236}">
                <a16:creationId xmlns:a16="http://schemas.microsoft.com/office/drawing/2014/main" id="{49CA376D-53D1-80B0-E36E-4D1582B08872}"/>
              </a:ext>
            </a:extLst>
          </p:cNvPr>
          <p:cNvSpPr>
            <a:spLocks noGrp="1"/>
          </p:cNvSpPr>
          <p:nvPr>
            <p:ph idx="1"/>
          </p:nvPr>
        </p:nvSpPr>
        <p:spPr>
          <a:xfrm>
            <a:off x="277091" y="3685307"/>
            <a:ext cx="11693235" cy="3006438"/>
          </a:xfrm>
          <a:solidFill>
            <a:srgbClr val="FFFF00"/>
          </a:solidFill>
        </p:spPr>
        <p:style>
          <a:lnRef idx="3">
            <a:schemeClr val="lt1"/>
          </a:lnRef>
          <a:fillRef idx="1">
            <a:schemeClr val="accent6"/>
          </a:fillRef>
          <a:effectRef idx="1">
            <a:schemeClr val="accent6"/>
          </a:effectRef>
          <a:fontRef idx="minor">
            <a:schemeClr val="lt1"/>
          </a:fontRef>
        </p:style>
        <p:txBody>
          <a:bodyPr>
            <a:noAutofit/>
          </a:bodyPr>
          <a:lstStyle/>
          <a:p>
            <a:r>
              <a:rPr lang="es-MX" sz="2600" b="1" i="0" dirty="0">
                <a:solidFill>
                  <a:schemeClr val="bg2"/>
                </a:solidFill>
                <a:effectLst/>
                <a:highlight>
                  <a:srgbClr val="FFFF00"/>
                </a:highlight>
                <a:latin typeface="Arial" panose="020B0604020202020204" pitchFamily="34" charset="0"/>
              </a:rPr>
              <a:t>Es un parámetro de radiación, ligado al diagrama de radiación. </a:t>
            </a:r>
          </a:p>
          <a:p>
            <a:r>
              <a:rPr lang="es-MX" sz="2600" b="1" i="0" dirty="0">
                <a:solidFill>
                  <a:schemeClr val="bg2"/>
                </a:solidFill>
                <a:effectLst/>
                <a:highlight>
                  <a:srgbClr val="FFFF00"/>
                </a:highlight>
                <a:latin typeface="Arial" panose="020B0604020202020204" pitchFamily="34" charset="0"/>
              </a:rPr>
              <a:t>Se puede definir el ancho de haz a -3dB, que es el intervalo angular en el que la densidad de potencia radiada es igual a la mitad de la potencia máxima (en la dirección principal de radiación). </a:t>
            </a:r>
          </a:p>
          <a:p>
            <a:r>
              <a:rPr lang="es-MX" sz="2600" b="1" i="0" dirty="0">
                <a:solidFill>
                  <a:schemeClr val="bg2"/>
                </a:solidFill>
                <a:effectLst/>
                <a:highlight>
                  <a:srgbClr val="FFFF00"/>
                </a:highlight>
                <a:latin typeface="Arial" panose="020B0604020202020204" pitchFamily="34" charset="0"/>
              </a:rPr>
              <a:t>También se puede definir el ancho de haz entre ceros, que es el intervalo angular del haz principal del diagrama de radiación, entre los dos ceros adyacentes al máximo.</a:t>
            </a:r>
            <a:endParaRPr lang="es-ES" sz="2600" b="1" dirty="0">
              <a:solidFill>
                <a:schemeClr val="bg2"/>
              </a:solidFill>
              <a:highlight>
                <a:srgbClr val="FFFF00"/>
              </a:highlight>
            </a:endParaRPr>
          </a:p>
        </p:txBody>
      </p:sp>
    </p:spTree>
    <p:extLst>
      <p:ext uri="{BB962C8B-B14F-4D97-AF65-F5344CB8AC3E}">
        <p14:creationId xmlns:p14="http://schemas.microsoft.com/office/powerpoint/2010/main" val="281099382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227DD-998E-66A8-9198-D20F2FA66BC9}"/>
              </a:ext>
            </a:extLst>
          </p:cNvPr>
          <p:cNvSpPr>
            <a:spLocks noGrp="1"/>
          </p:cNvSpPr>
          <p:nvPr>
            <p:ph type="title"/>
          </p:nvPr>
        </p:nvSpPr>
        <p:spPr/>
        <p:txBody>
          <a:bodyPr/>
          <a:lstStyle/>
          <a:p>
            <a:r>
              <a:rPr lang="es-EC" dirty="0">
                <a:solidFill>
                  <a:srgbClr val="C00000"/>
                </a:solidFill>
              </a:rPr>
              <a:t>POLARIZACION</a:t>
            </a:r>
            <a:r>
              <a:rPr lang="es-EC" dirty="0"/>
              <a:t> </a:t>
            </a:r>
            <a:endParaRPr lang="es-ES" dirty="0"/>
          </a:p>
        </p:txBody>
      </p:sp>
      <p:sp>
        <p:nvSpPr>
          <p:cNvPr id="3" name="Marcador de contenido 2">
            <a:extLst>
              <a:ext uri="{FF2B5EF4-FFF2-40B4-BE49-F238E27FC236}">
                <a16:creationId xmlns:a16="http://schemas.microsoft.com/office/drawing/2014/main" id="{238DC436-676D-6252-25FC-4A1E959D51EC}"/>
              </a:ext>
            </a:extLst>
          </p:cNvPr>
          <p:cNvSpPr>
            <a:spLocks noGrp="1"/>
          </p:cNvSpPr>
          <p:nvPr>
            <p:ph idx="1"/>
          </p:nvPr>
        </p:nvSpPr>
        <p:spPr>
          <a:xfrm>
            <a:off x="291830" y="2011680"/>
            <a:ext cx="11624553" cy="4666211"/>
          </a:xfrm>
          <a:solidFill>
            <a:srgbClr val="FFFF00"/>
          </a:solidFill>
        </p:spPr>
        <p:style>
          <a:lnRef idx="1">
            <a:schemeClr val="accent6"/>
          </a:lnRef>
          <a:fillRef idx="3">
            <a:schemeClr val="accent6"/>
          </a:fillRef>
          <a:effectRef idx="2">
            <a:schemeClr val="accent6"/>
          </a:effectRef>
          <a:fontRef idx="minor">
            <a:schemeClr val="lt1"/>
          </a:fontRef>
        </p:style>
        <p:txBody>
          <a:bodyPr>
            <a:noAutofit/>
          </a:bodyPr>
          <a:lstStyle/>
          <a:p>
            <a:pPr algn="just"/>
            <a:r>
              <a:rPr lang="es-MX" sz="3000" b="1" i="0" dirty="0">
                <a:solidFill>
                  <a:schemeClr val="tx1"/>
                </a:solidFill>
                <a:effectLst/>
                <a:highlight>
                  <a:srgbClr val="FFFF00"/>
                </a:highlight>
                <a:latin typeface="Arial" panose="020B0604020202020204" pitchFamily="34" charset="0"/>
              </a:rPr>
              <a:t>Las antenas crean campos electromagnéticos radiados. Se define la </a:t>
            </a:r>
            <a:r>
              <a:rPr lang="es-MX" sz="3000" b="1" dirty="0">
                <a:solidFill>
                  <a:schemeClr val="tx1"/>
                </a:solidFill>
                <a:highlight>
                  <a:srgbClr val="FFFF00"/>
                </a:highlight>
                <a:latin typeface="Arial" panose="020B0604020202020204" pitchFamily="34" charset="0"/>
              </a:rPr>
              <a:t>polarización electromagnética</a:t>
            </a:r>
            <a:r>
              <a:rPr lang="es-MX" sz="3000" b="1" i="0" dirty="0">
                <a:solidFill>
                  <a:schemeClr val="tx1"/>
                </a:solidFill>
                <a:effectLst/>
                <a:highlight>
                  <a:srgbClr val="FFFF00"/>
                </a:highlight>
                <a:latin typeface="Arial" panose="020B0604020202020204" pitchFamily="34" charset="0"/>
              </a:rPr>
              <a:t> en una determinada dirección, como la figura geométrica que traza el extremo del vector </a:t>
            </a:r>
            <a:r>
              <a:rPr lang="es-MX" sz="3000" b="1" dirty="0">
                <a:solidFill>
                  <a:schemeClr val="tx1"/>
                </a:solidFill>
                <a:highlight>
                  <a:srgbClr val="FFFF00"/>
                </a:highlight>
                <a:latin typeface="Arial" panose="020B0604020202020204" pitchFamily="34" charset="0"/>
              </a:rPr>
              <a:t>campo eléctrico </a:t>
            </a:r>
            <a:r>
              <a:rPr lang="es-MX" sz="3000" b="1" i="0" dirty="0">
                <a:solidFill>
                  <a:schemeClr val="tx1"/>
                </a:solidFill>
                <a:effectLst/>
                <a:highlight>
                  <a:srgbClr val="FFFF00"/>
                </a:highlight>
                <a:latin typeface="Arial" panose="020B0604020202020204" pitchFamily="34" charset="0"/>
              </a:rPr>
              <a:t>a una cierta distancia de la antena, al variar el tiempo.</a:t>
            </a:r>
          </a:p>
          <a:p>
            <a:pPr algn="just"/>
            <a:r>
              <a:rPr lang="es-MX" sz="3000" b="1" i="0" dirty="0">
                <a:solidFill>
                  <a:schemeClr val="tx1"/>
                </a:solidFill>
                <a:effectLst/>
                <a:highlight>
                  <a:srgbClr val="FFFF00"/>
                </a:highlight>
                <a:latin typeface="Arial" panose="020B0604020202020204" pitchFamily="34" charset="0"/>
              </a:rPr>
              <a:t>La polarización puede ser lineal, circular y elíptica. La polarización lineal puede tomar distintas orientaciones (horizontal, vertical, +45°, -45°). Las polarizaciones circular o elíptica pueden ser a derechas o izquierdas (dextrógiras o levógiras), según el sentido de giro del campo (observado alejándose desde la antena).</a:t>
            </a:r>
            <a:endParaRPr lang="es-ES" sz="3000" b="1" dirty="0">
              <a:solidFill>
                <a:schemeClr val="tx1"/>
              </a:solidFill>
              <a:highlight>
                <a:srgbClr val="FFFF00"/>
              </a:highlight>
            </a:endParaRPr>
          </a:p>
        </p:txBody>
      </p:sp>
    </p:spTree>
    <p:extLst>
      <p:ext uri="{BB962C8B-B14F-4D97-AF65-F5344CB8AC3E}">
        <p14:creationId xmlns:p14="http://schemas.microsoft.com/office/powerpoint/2010/main" val="2537182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1E1E1-BBA3-AB52-9031-386B606BB9A3}"/>
              </a:ext>
            </a:extLst>
          </p:cNvPr>
          <p:cNvSpPr>
            <a:spLocks noGrp="1"/>
          </p:cNvSpPr>
          <p:nvPr>
            <p:ph type="title"/>
          </p:nvPr>
        </p:nvSpPr>
        <p:spPr/>
        <p:txBody>
          <a:bodyPr/>
          <a:lstStyle/>
          <a:p>
            <a:r>
              <a:rPr lang="es-EC" dirty="0">
                <a:solidFill>
                  <a:srgbClr val="C00000"/>
                </a:solidFill>
              </a:rPr>
              <a:t>RESISTENCIA DE RADIACION </a:t>
            </a:r>
            <a:endParaRPr lang="es-ES" dirty="0">
              <a:solidFill>
                <a:srgbClr val="C00000"/>
              </a:solidFill>
            </a:endParaRPr>
          </a:p>
        </p:txBody>
      </p:sp>
      <p:sp>
        <p:nvSpPr>
          <p:cNvPr id="3" name="Marcador de contenido 2">
            <a:extLst>
              <a:ext uri="{FF2B5EF4-FFF2-40B4-BE49-F238E27FC236}">
                <a16:creationId xmlns:a16="http://schemas.microsoft.com/office/drawing/2014/main" id="{FAEC9AB1-C762-F15A-4342-29CCB35977D4}"/>
              </a:ext>
            </a:extLst>
          </p:cNvPr>
          <p:cNvSpPr>
            <a:spLocks noGrp="1"/>
          </p:cNvSpPr>
          <p:nvPr>
            <p:ph idx="1"/>
          </p:nvPr>
        </p:nvSpPr>
        <p:spPr>
          <a:xfrm>
            <a:off x="225357" y="1776987"/>
            <a:ext cx="6023043" cy="4896188"/>
          </a:xfrm>
          <a:solidFill>
            <a:srgbClr val="FFFF00"/>
          </a:solidFill>
        </p:spPr>
        <p:style>
          <a:lnRef idx="3">
            <a:schemeClr val="lt1"/>
          </a:lnRef>
          <a:fillRef idx="1">
            <a:schemeClr val="accent6"/>
          </a:fillRef>
          <a:effectRef idx="1">
            <a:schemeClr val="accent6"/>
          </a:effectRef>
          <a:fontRef idx="minor">
            <a:schemeClr val="lt1"/>
          </a:fontRef>
        </p:style>
        <p:txBody>
          <a:bodyPr>
            <a:normAutofit/>
          </a:bodyPr>
          <a:lstStyle/>
          <a:p>
            <a:pPr algn="just"/>
            <a:r>
              <a:rPr lang="es-MX" b="0" i="0" dirty="0">
                <a:solidFill>
                  <a:srgbClr val="202122"/>
                </a:solidFill>
                <a:effectLst/>
                <a:highlight>
                  <a:srgbClr val="FFFF00"/>
                </a:highlight>
                <a:latin typeface="Arial" panose="020B0604020202020204" pitchFamily="34" charset="0"/>
              </a:rPr>
              <a:t>Cuando se le suministra potencia a una antena, parte de ella se irradia y otra parte se convierte en calor disipándose. Cuando se habla de resistencia de radiación, se hace teniendo en cuenta que no se puede medir de forma directa</a:t>
            </a:r>
            <a:r>
              <a:rPr lang="es-MX" dirty="0">
                <a:solidFill>
                  <a:srgbClr val="202122"/>
                </a:solidFill>
                <a:highlight>
                  <a:srgbClr val="FFFF00"/>
                </a:highlight>
                <a:latin typeface="Arial" panose="020B0604020202020204" pitchFamily="34" charset="0"/>
              </a:rPr>
              <a:t>.</a:t>
            </a:r>
          </a:p>
          <a:p>
            <a:pPr algn="just"/>
            <a:endParaRPr lang="es-MX" b="0" i="0" dirty="0">
              <a:solidFill>
                <a:srgbClr val="202122"/>
              </a:solidFill>
              <a:effectLst/>
              <a:highlight>
                <a:srgbClr val="FFFF00"/>
              </a:highlight>
              <a:latin typeface="Arial" panose="020B0604020202020204" pitchFamily="34" charset="0"/>
            </a:endParaRPr>
          </a:p>
          <a:p>
            <a:pPr algn="just"/>
            <a:r>
              <a:rPr lang="es-MX" dirty="0">
                <a:solidFill>
                  <a:srgbClr val="202122"/>
                </a:solidFill>
                <a:highlight>
                  <a:srgbClr val="FFFF00"/>
                </a:highlight>
                <a:latin typeface="Arial" panose="020B0604020202020204" pitchFamily="34" charset="0"/>
              </a:rPr>
              <a:t>DEPENDE SU VALOR DEL largo eléctrico de la antena,</a:t>
            </a:r>
          </a:p>
          <a:p>
            <a:pPr algn="just"/>
            <a:r>
              <a:rPr lang="es-MX" b="0" i="0" dirty="0">
                <a:solidFill>
                  <a:srgbClr val="202122"/>
                </a:solidFill>
                <a:effectLst/>
                <a:highlight>
                  <a:srgbClr val="FFFF00"/>
                </a:highlight>
                <a:latin typeface="Arial" panose="020B0604020202020204" pitchFamily="34" charset="0"/>
              </a:rPr>
              <a:t>VERTICALES 90º</a:t>
            </a:r>
            <a:r>
              <a:rPr lang="es-MX" dirty="0">
                <a:solidFill>
                  <a:srgbClr val="202122"/>
                </a:solidFill>
                <a:highlight>
                  <a:srgbClr val="FFFF00"/>
                </a:highlight>
                <a:latin typeface="Arial" panose="020B0604020202020204" pitchFamily="34" charset="0"/>
              </a:rPr>
              <a:t>; R rad =36,6 Ohm</a:t>
            </a:r>
          </a:p>
          <a:p>
            <a:pPr algn="just"/>
            <a:endParaRPr lang="es-MX" b="0" i="0" dirty="0">
              <a:solidFill>
                <a:srgbClr val="202122"/>
              </a:solidFill>
              <a:effectLst/>
              <a:highlight>
                <a:srgbClr val="FFFF00"/>
              </a:highlight>
              <a:latin typeface="Arial" panose="020B0604020202020204" pitchFamily="34" charset="0"/>
            </a:endParaRPr>
          </a:p>
          <a:p>
            <a:pPr algn="just"/>
            <a:r>
              <a:rPr lang="es-MX" dirty="0">
                <a:solidFill>
                  <a:srgbClr val="202122"/>
                </a:solidFill>
                <a:highlight>
                  <a:srgbClr val="FFFF00"/>
                </a:highlight>
                <a:latin typeface="Arial" panose="020B0604020202020204" pitchFamily="34" charset="0"/>
              </a:rPr>
              <a:t>DIPOLOS 180º: R rad = 73,3 Ohm</a:t>
            </a:r>
            <a:endParaRPr lang="es-MX" b="0" i="0" dirty="0">
              <a:solidFill>
                <a:srgbClr val="202122"/>
              </a:solidFill>
              <a:effectLst/>
              <a:highlight>
                <a:srgbClr val="FFFF00"/>
              </a:highlight>
              <a:latin typeface="Arial" panose="020B0604020202020204" pitchFamily="34" charset="0"/>
            </a:endParaRPr>
          </a:p>
          <a:p>
            <a:endParaRPr lang="es-ES" dirty="0"/>
          </a:p>
        </p:txBody>
      </p:sp>
      <p:pic>
        <p:nvPicPr>
          <p:cNvPr id="5" name="Imagen 4">
            <a:extLst>
              <a:ext uri="{FF2B5EF4-FFF2-40B4-BE49-F238E27FC236}">
                <a16:creationId xmlns:a16="http://schemas.microsoft.com/office/drawing/2014/main" id="{6D4A63CD-956D-41CC-4C61-45037CCEFD15}"/>
              </a:ext>
            </a:extLst>
          </p:cNvPr>
          <p:cNvPicPr>
            <a:picLocks noChangeAspect="1"/>
          </p:cNvPicPr>
          <p:nvPr/>
        </p:nvPicPr>
        <p:blipFill>
          <a:blip r:embed="rId2"/>
          <a:stretch>
            <a:fillRect/>
          </a:stretch>
        </p:blipFill>
        <p:spPr>
          <a:xfrm>
            <a:off x="6417898" y="2746805"/>
            <a:ext cx="5774102" cy="2143850"/>
          </a:xfrm>
          <a:prstGeom prst="rect">
            <a:avLst/>
          </a:prstGeom>
        </p:spPr>
      </p:pic>
    </p:spTree>
    <p:extLst>
      <p:ext uri="{BB962C8B-B14F-4D97-AF65-F5344CB8AC3E}">
        <p14:creationId xmlns:p14="http://schemas.microsoft.com/office/powerpoint/2010/main" val="1836088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0EEBC-674C-906D-6E2D-0CD9C0AB50A4}"/>
              </a:ext>
            </a:extLst>
          </p:cNvPr>
          <p:cNvSpPr>
            <a:spLocks noGrp="1"/>
          </p:cNvSpPr>
          <p:nvPr>
            <p:ph type="ctrTitle"/>
          </p:nvPr>
        </p:nvSpPr>
        <p:spPr>
          <a:xfrm>
            <a:off x="2296287" y="1752600"/>
            <a:ext cx="10782300" cy="3352800"/>
          </a:xfrm>
        </p:spPr>
        <p:txBody>
          <a:bodyPr/>
          <a:lstStyle/>
          <a:p>
            <a:r>
              <a:rPr lang="es-EC" dirty="0">
                <a:solidFill>
                  <a:schemeClr val="tx1"/>
                </a:solidFill>
              </a:rPr>
              <a:t>INTENTEMOS CLASIFICAR LAS ANTENAS </a:t>
            </a:r>
            <a:endParaRPr lang="es-ES" dirty="0">
              <a:solidFill>
                <a:schemeClr val="tx1"/>
              </a:solidFill>
            </a:endParaRPr>
          </a:p>
        </p:txBody>
      </p:sp>
    </p:spTree>
    <p:extLst>
      <p:ext uri="{BB962C8B-B14F-4D97-AF65-F5344CB8AC3E}">
        <p14:creationId xmlns:p14="http://schemas.microsoft.com/office/powerpoint/2010/main" val="2869980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40FF8-08F1-F04D-2047-0DD7A8C12A98}"/>
              </a:ext>
            </a:extLst>
          </p:cNvPr>
          <p:cNvSpPr>
            <a:spLocks noGrp="1"/>
          </p:cNvSpPr>
          <p:nvPr>
            <p:ph type="title"/>
          </p:nvPr>
        </p:nvSpPr>
        <p:spPr>
          <a:xfrm>
            <a:off x="657225" y="499533"/>
            <a:ext cx="7115176" cy="1658198"/>
          </a:xfrm>
        </p:spPr>
        <p:txBody>
          <a:bodyPr vert="horz" lIns="91440" tIns="45720" rIns="91440" bIns="45720" rtlCol="0" anchor="ctr">
            <a:normAutofit/>
          </a:bodyPr>
          <a:lstStyle/>
          <a:p>
            <a:r>
              <a:rPr lang="en-US" sz="5400">
                <a:solidFill>
                  <a:srgbClr val="6D483E"/>
                </a:solidFill>
              </a:rPr>
              <a:t>ANTENAS DE HILO</a:t>
            </a:r>
          </a:p>
        </p:txBody>
      </p:sp>
      <p:sp>
        <p:nvSpPr>
          <p:cNvPr id="5" name="Marcador de texto 4">
            <a:extLst>
              <a:ext uri="{FF2B5EF4-FFF2-40B4-BE49-F238E27FC236}">
                <a16:creationId xmlns:a16="http://schemas.microsoft.com/office/drawing/2014/main" id="{289A0D70-96DC-0BE8-542C-D3E58B32F0E5}"/>
              </a:ext>
            </a:extLst>
          </p:cNvPr>
          <p:cNvSpPr>
            <a:spLocks noGrp="1"/>
          </p:cNvSpPr>
          <p:nvPr>
            <p:ph type="body" sz="half" idx="2"/>
          </p:nvPr>
        </p:nvSpPr>
        <p:spPr>
          <a:xfrm>
            <a:off x="676656" y="2011680"/>
            <a:ext cx="6877083" cy="3766185"/>
          </a:xfrm>
        </p:spPr>
        <p:txBody>
          <a:bodyPr vert="horz" lIns="91440" tIns="45720" rIns="91440" bIns="45720" rtlCol="0">
            <a:normAutofit lnSpcReduction="10000"/>
          </a:bodyPr>
          <a:lstStyle/>
          <a:p>
            <a:pPr algn="just">
              <a:lnSpc>
                <a:spcPct val="85000"/>
              </a:lnSpc>
              <a:buFont typeface="Arial" pitchFamily="34" charset="0"/>
              <a:buChar char=" "/>
            </a:pPr>
            <a:r>
              <a:rPr lang="en-US" sz="3200" dirty="0">
                <a:solidFill>
                  <a:schemeClr val="tx1">
                    <a:lumMod val="85000"/>
                    <a:lumOff val="15000"/>
                  </a:schemeClr>
                </a:solidFill>
              </a:rPr>
              <a:t>Las </a:t>
            </a:r>
            <a:r>
              <a:rPr lang="en-US" sz="3200" dirty="0" err="1">
                <a:solidFill>
                  <a:schemeClr val="tx1">
                    <a:lumMod val="85000"/>
                    <a:lumOff val="15000"/>
                  </a:schemeClr>
                </a:solidFill>
              </a:rPr>
              <a:t>antenas</a:t>
            </a:r>
            <a:r>
              <a:rPr lang="en-US" sz="3200" dirty="0">
                <a:solidFill>
                  <a:schemeClr val="tx1">
                    <a:lumMod val="85000"/>
                    <a:lumOff val="15000"/>
                  </a:schemeClr>
                </a:solidFill>
              </a:rPr>
              <a:t> de </a:t>
            </a:r>
            <a:r>
              <a:rPr lang="en-US" sz="3200" dirty="0" err="1">
                <a:solidFill>
                  <a:schemeClr val="tx1">
                    <a:lumMod val="85000"/>
                    <a:lumOff val="15000"/>
                  </a:schemeClr>
                </a:solidFill>
              </a:rPr>
              <a:t>hilo</a:t>
            </a:r>
            <a:r>
              <a:rPr lang="en-US" sz="3200" dirty="0">
                <a:solidFill>
                  <a:schemeClr val="tx1">
                    <a:lumMod val="85000"/>
                    <a:lumOff val="15000"/>
                  </a:schemeClr>
                </a:solidFill>
              </a:rPr>
              <a:t> son </a:t>
            </a:r>
            <a:r>
              <a:rPr lang="en-US" sz="3200" dirty="0" err="1">
                <a:solidFill>
                  <a:schemeClr val="tx1">
                    <a:lumMod val="85000"/>
                    <a:lumOff val="15000"/>
                  </a:schemeClr>
                </a:solidFill>
              </a:rPr>
              <a:t>antenas</a:t>
            </a:r>
            <a:r>
              <a:rPr lang="en-US" sz="3200" dirty="0">
                <a:solidFill>
                  <a:schemeClr val="tx1">
                    <a:lumMod val="85000"/>
                    <a:lumOff val="15000"/>
                  </a:schemeClr>
                </a:solidFill>
              </a:rPr>
              <a:t> </a:t>
            </a:r>
            <a:r>
              <a:rPr lang="en-US" sz="3200" dirty="0" err="1">
                <a:solidFill>
                  <a:schemeClr val="tx1">
                    <a:lumMod val="85000"/>
                    <a:lumOff val="15000"/>
                  </a:schemeClr>
                </a:solidFill>
              </a:rPr>
              <a:t>cuyos</a:t>
            </a:r>
            <a:r>
              <a:rPr lang="en-US" sz="3200" dirty="0">
                <a:solidFill>
                  <a:schemeClr val="tx1">
                    <a:lumMod val="85000"/>
                    <a:lumOff val="15000"/>
                  </a:schemeClr>
                </a:solidFill>
              </a:rPr>
              <a:t> </a:t>
            </a:r>
            <a:r>
              <a:rPr lang="en-US" sz="3200" dirty="0" err="1">
                <a:solidFill>
                  <a:schemeClr val="tx1">
                    <a:lumMod val="85000"/>
                    <a:lumOff val="15000"/>
                  </a:schemeClr>
                </a:solidFill>
              </a:rPr>
              <a:t>elementos</a:t>
            </a:r>
            <a:r>
              <a:rPr lang="en-US" sz="3200" dirty="0">
                <a:solidFill>
                  <a:schemeClr val="tx1">
                    <a:lumMod val="85000"/>
                    <a:lumOff val="15000"/>
                  </a:schemeClr>
                </a:solidFill>
              </a:rPr>
              <a:t> </a:t>
            </a:r>
            <a:r>
              <a:rPr lang="en-US" sz="3200" dirty="0" err="1">
                <a:solidFill>
                  <a:schemeClr val="tx1">
                    <a:lumMod val="85000"/>
                    <a:lumOff val="15000"/>
                  </a:schemeClr>
                </a:solidFill>
              </a:rPr>
              <a:t>radiantes</a:t>
            </a:r>
            <a:r>
              <a:rPr lang="en-US" sz="3200" dirty="0">
                <a:solidFill>
                  <a:schemeClr val="tx1">
                    <a:lumMod val="85000"/>
                    <a:lumOff val="15000"/>
                  </a:schemeClr>
                </a:solidFill>
              </a:rPr>
              <a:t> son </a:t>
            </a:r>
            <a:r>
              <a:rPr lang="en-US" sz="3200" dirty="0" err="1">
                <a:solidFill>
                  <a:schemeClr val="tx1">
                    <a:lumMod val="85000"/>
                    <a:lumOff val="15000"/>
                  </a:schemeClr>
                </a:solidFill>
              </a:rPr>
              <a:t>conductores</a:t>
            </a:r>
            <a:r>
              <a:rPr lang="en-US" sz="3200" dirty="0">
                <a:solidFill>
                  <a:schemeClr val="tx1">
                    <a:lumMod val="85000"/>
                    <a:lumOff val="15000"/>
                  </a:schemeClr>
                </a:solidFill>
              </a:rPr>
              <a:t> de </a:t>
            </a:r>
            <a:r>
              <a:rPr lang="en-US" sz="3200" dirty="0" err="1">
                <a:solidFill>
                  <a:schemeClr val="tx1">
                    <a:lumMod val="85000"/>
                    <a:lumOff val="15000"/>
                  </a:schemeClr>
                </a:solidFill>
              </a:rPr>
              <a:t>hilo</a:t>
            </a:r>
            <a:r>
              <a:rPr lang="en-US" sz="3200" dirty="0">
                <a:solidFill>
                  <a:schemeClr val="tx1">
                    <a:lumMod val="85000"/>
                    <a:lumOff val="15000"/>
                  </a:schemeClr>
                </a:solidFill>
              </a:rPr>
              <a:t> de </a:t>
            </a:r>
            <a:r>
              <a:rPr lang="en-US" sz="3200" dirty="0" err="1">
                <a:solidFill>
                  <a:schemeClr val="tx1">
                    <a:lumMod val="85000"/>
                    <a:lumOff val="15000"/>
                  </a:schemeClr>
                </a:solidFill>
              </a:rPr>
              <a:t>cobre</a:t>
            </a:r>
            <a:r>
              <a:rPr lang="en-US" sz="3200" dirty="0">
                <a:solidFill>
                  <a:schemeClr val="tx1">
                    <a:lumMod val="85000"/>
                    <a:lumOff val="15000"/>
                  </a:schemeClr>
                </a:solidFill>
              </a:rPr>
              <a:t> </a:t>
            </a:r>
            <a:r>
              <a:rPr lang="en-US" sz="3200" dirty="0" err="1">
                <a:solidFill>
                  <a:schemeClr val="tx1">
                    <a:lumMod val="85000"/>
                    <a:lumOff val="15000"/>
                  </a:schemeClr>
                </a:solidFill>
              </a:rPr>
              <a:t>que</a:t>
            </a:r>
            <a:r>
              <a:rPr lang="en-US" sz="3200" dirty="0">
                <a:solidFill>
                  <a:schemeClr val="tx1">
                    <a:lumMod val="85000"/>
                    <a:lumOff val="15000"/>
                  </a:schemeClr>
                </a:solidFill>
              </a:rPr>
              <a:t> </a:t>
            </a:r>
            <a:r>
              <a:rPr lang="en-US" sz="3200" dirty="0" err="1">
                <a:solidFill>
                  <a:schemeClr val="tx1">
                    <a:lumMod val="85000"/>
                    <a:lumOff val="15000"/>
                  </a:schemeClr>
                </a:solidFill>
              </a:rPr>
              <a:t>tienen</a:t>
            </a:r>
            <a:r>
              <a:rPr lang="en-US" sz="3200" dirty="0">
                <a:solidFill>
                  <a:schemeClr val="tx1">
                    <a:lumMod val="85000"/>
                    <a:lumOff val="15000"/>
                  </a:schemeClr>
                </a:solidFill>
              </a:rPr>
              <a:t> </a:t>
            </a:r>
            <a:r>
              <a:rPr lang="en-US" sz="3200" dirty="0" err="1">
                <a:solidFill>
                  <a:schemeClr val="tx1">
                    <a:lumMod val="85000"/>
                    <a:lumOff val="15000"/>
                  </a:schemeClr>
                </a:solidFill>
              </a:rPr>
              <a:t>una</a:t>
            </a:r>
            <a:r>
              <a:rPr lang="en-US" sz="3200" dirty="0">
                <a:solidFill>
                  <a:schemeClr val="tx1">
                    <a:lumMod val="85000"/>
                    <a:lumOff val="15000"/>
                  </a:schemeClr>
                </a:solidFill>
              </a:rPr>
              <a:t> </a:t>
            </a:r>
            <a:r>
              <a:rPr lang="en-US" sz="3200" dirty="0" err="1">
                <a:solidFill>
                  <a:schemeClr val="tx1">
                    <a:lumMod val="85000"/>
                    <a:lumOff val="15000"/>
                  </a:schemeClr>
                </a:solidFill>
              </a:rPr>
              <a:t>sección</a:t>
            </a:r>
            <a:r>
              <a:rPr lang="en-US" sz="3200" dirty="0">
                <a:solidFill>
                  <a:schemeClr val="tx1">
                    <a:lumMod val="85000"/>
                    <a:lumOff val="15000"/>
                  </a:schemeClr>
                </a:solidFill>
              </a:rPr>
              <a:t> </a:t>
            </a:r>
            <a:r>
              <a:rPr lang="en-US" sz="3200" dirty="0" err="1">
                <a:solidFill>
                  <a:schemeClr val="tx1">
                    <a:lumMod val="85000"/>
                    <a:lumOff val="15000"/>
                  </a:schemeClr>
                </a:solidFill>
              </a:rPr>
              <a:t>despreciable</a:t>
            </a:r>
            <a:r>
              <a:rPr lang="en-US" sz="3200" dirty="0">
                <a:solidFill>
                  <a:schemeClr val="tx1">
                    <a:lumMod val="85000"/>
                    <a:lumOff val="15000"/>
                  </a:schemeClr>
                </a:solidFill>
              </a:rPr>
              <a:t> </a:t>
            </a:r>
            <a:r>
              <a:rPr lang="en-US" sz="3200" dirty="0" err="1">
                <a:solidFill>
                  <a:schemeClr val="tx1">
                    <a:lumMod val="85000"/>
                    <a:lumOff val="15000"/>
                  </a:schemeClr>
                </a:solidFill>
              </a:rPr>
              <a:t>respecto</a:t>
            </a:r>
            <a:r>
              <a:rPr lang="en-US" sz="3200" dirty="0">
                <a:solidFill>
                  <a:schemeClr val="tx1">
                    <a:lumMod val="85000"/>
                    <a:lumOff val="15000"/>
                  </a:schemeClr>
                </a:solidFill>
              </a:rPr>
              <a:t> a la </a:t>
            </a:r>
            <a:r>
              <a:rPr lang="en-US" sz="3200" dirty="0" err="1">
                <a:solidFill>
                  <a:schemeClr val="tx1">
                    <a:lumMod val="85000"/>
                    <a:lumOff val="15000"/>
                  </a:schemeClr>
                </a:solidFill>
              </a:rPr>
              <a:t>longitud</a:t>
            </a:r>
            <a:r>
              <a:rPr lang="en-US" sz="3200" dirty="0">
                <a:solidFill>
                  <a:schemeClr val="tx1">
                    <a:lumMod val="85000"/>
                    <a:lumOff val="15000"/>
                  </a:schemeClr>
                </a:solidFill>
              </a:rPr>
              <a:t> de la </a:t>
            </a:r>
            <a:r>
              <a:rPr lang="en-US" sz="3200" dirty="0" err="1">
                <a:solidFill>
                  <a:schemeClr val="tx1">
                    <a:lumMod val="85000"/>
                    <a:lumOff val="15000"/>
                  </a:schemeClr>
                </a:solidFill>
              </a:rPr>
              <a:t>onda</a:t>
            </a:r>
            <a:r>
              <a:rPr lang="en-US" sz="3200" dirty="0">
                <a:solidFill>
                  <a:schemeClr val="tx1">
                    <a:lumMod val="85000"/>
                    <a:lumOff val="15000"/>
                  </a:schemeClr>
                </a:solidFill>
              </a:rPr>
              <a:t> de </a:t>
            </a:r>
            <a:r>
              <a:rPr lang="en-US" sz="3200" dirty="0" err="1">
                <a:solidFill>
                  <a:schemeClr val="tx1">
                    <a:lumMod val="85000"/>
                    <a:lumOff val="15000"/>
                  </a:schemeClr>
                </a:solidFill>
              </a:rPr>
              <a:t>trabajo</a:t>
            </a:r>
            <a:r>
              <a:rPr lang="en-US" sz="3200" dirty="0">
                <a:solidFill>
                  <a:schemeClr val="tx1">
                    <a:lumMod val="85000"/>
                    <a:lumOff val="15000"/>
                  </a:schemeClr>
                </a:solidFill>
              </a:rPr>
              <a:t>.</a:t>
            </a:r>
          </a:p>
          <a:p>
            <a:pPr algn="just">
              <a:lnSpc>
                <a:spcPct val="85000"/>
              </a:lnSpc>
              <a:buFont typeface="Arial" pitchFamily="34" charset="0"/>
              <a:buChar char=" "/>
            </a:pPr>
            <a:r>
              <a:rPr lang="en-US" sz="3200" dirty="0">
                <a:solidFill>
                  <a:schemeClr val="tx1">
                    <a:lumMod val="85000"/>
                    <a:lumOff val="15000"/>
                  </a:schemeClr>
                </a:solidFill>
              </a:rPr>
              <a:t>Se </a:t>
            </a:r>
            <a:r>
              <a:rPr lang="en-US" sz="3200" dirty="0" err="1">
                <a:solidFill>
                  <a:schemeClr val="tx1">
                    <a:lumMod val="85000"/>
                    <a:lumOff val="15000"/>
                  </a:schemeClr>
                </a:solidFill>
              </a:rPr>
              <a:t>utilizan</a:t>
            </a:r>
            <a:r>
              <a:rPr lang="en-US" sz="3200" dirty="0">
                <a:solidFill>
                  <a:schemeClr val="tx1">
                    <a:lumMod val="85000"/>
                    <a:lumOff val="15000"/>
                  </a:schemeClr>
                </a:solidFill>
              </a:rPr>
              <a:t> </a:t>
            </a:r>
            <a:r>
              <a:rPr lang="en-US" sz="3200" dirty="0" err="1">
                <a:solidFill>
                  <a:schemeClr val="tx1">
                    <a:lumMod val="85000"/>
                    <a:lumOff val="15000"/>
                  </a:schemeClr>
                </a:solidFill>
              </a:rPr>
              <a:t>extensamente</a:t>
            </a:r>
            <a:r>
              <a:rPr lang="en-US" sz="3200" dirty="0">
                <a:solidFill>
                  <a:schemeClr val="tx1">
                    <a:lumMod val="85000"/>
                    <a:lumOff val="15000"/>
                  </a:schemeClr>
                </a:solidFill>
              </a:rPr>
              <a:t> </a:t>
            </a:r>
            <a:r>
              <a:rPr lang="en-US" sz="3200" dirty="0" err="1">
                <a:solidFill>
                  <a:schemeClr val="tx1">
                    <a:lumMod val="85000"/>
                    <a:lumOff val="15000"/>
                  </a:schemeClr>
                </a:solidFill>
              </a:rPr>
              <a:t>en</a:t>
            </a:r>
            <a:r>
              <a:rPr lang="en-US" sz="3200" dirty="0">
                <a:solidFill>
                  <a:schemeClr val="tx1">
                    <a:lumMod val="85000"/>
                    <a:lumOff val="15000"/>
                  </a:schemeClr>
                </a:solidFill>
              </a:rPr>
              <a:t> las </a:t>
            </a:r>
            <a:r>
              <a:rPr lang="en-US" sz="3200" dirty="0" err="1">
                <a:solidFill>
                  <a:schemeClr val="tx1">
                    <a:lumMod val="85000"/>
                    <a:lumOff val="15000"/>
                  </a:schemeClr>
                </a:solidFill>
              </a:rPr>
              <a:t>bandas</a:t>
            </a:r>
            <a:r>
              <a:rPr lang="en-US" sz="3200" dirty="0">
                <a:solidFill>
                  <a:schemeClr val="tx1">
                    <a:lumMod val="85000"/>
                    <a:lumOff val="15000"/>
                  </a:schemeClr>
                </a:solidFill>
              </a:rPr>
              <a:t> de MF, HF, VHF y UHF. Se </a:t>
            </a:r>
            <a:r>
              <a:rPr lang="en-US" sz="3200" dirty="0" err="1">
                <a:solidFill>
                  <a:schemeClr val="tx1">
                    <a:lumMod val="85000"/>
                    <a:lumOff val="15000"/>
                  </a:schemeClr>
                </a:solidFill>
              </a:rPr>
              <a:t>pueden</a:t>
            </a:r>
            <a:r>
              <a:rPr lang="en-US" sz="3200" dirty="0">
                <a:solidFill>
                  <a:schemeClr val="tx1">
                    <a:lumMod val="85000"/>
                    <a:lumOff val="15000"/>
                  </a:schemeClr>
                </a:solidFill>
              </a:rPr>
              <a:t> </a:t>
            </a:r>
            <a:r>
              <a:rPr lang="en-US" sz="3200" dirty="0" err="1">
                <a:solidFill>
                  <a:schemeClr val="tx1">
                    <a:lumMod val="85000"/>
                    <a:lumOff val="15000"/>
                  </a:schemeClr>
                </a:solidFill>
              </a:rPr>
              <a:t>encontrar</a:t>
            </a:r>
            <a:r>
              <a:rPr lang="en-US" sz="3200" dirty="0">
                <a:solidFill>
                  <a:schemeClr val="tx1">
                    <a:lumMod val="85000"/>
                    <a:lumOff val="15000"/>
                  </a:schemeClr>
                </a:solidFill>
              </a:rPr>
              <a:t> </a:t>
            </a:r>
            <a:r>
              <a:rPr lang="en-US" sz="3200" dirty="0" err="1">
                <a:solidFill>
                  <a:schemeClr val="tx1">
                    <a:lumMod val="85000"/>
                    <a:lumOff val="15000"/>
                  </a:schemeClr>
                </a:solidFill>
              </a:rPr>
              <a:t>agrupaciones</a:t>
            </a:r>
            <a:r>
              <a:rPr lang="en-US" sz="3200" dirty="0">
                <a:solidFill>
                  <a:schemeClr val="tx1">
                    <a:lumMod val="85000"/>
                    <a:lumOff val="15000"/>
                  </a:schemeClr>
                </a:solidFill>
              </a:rPr>
              <a:t> de </a:t>
            </a:r>
            <a:r>
              <a:rPr lang="en-US" sz="3200" dirty="0" err="1">
                <a:solidFill>
                  <a:schemeClr val="tx1">
                    <a:lumMod val="85000"/>
                    <a:lumOff val="15000"/>
                  </a:schemeClr>
                </a:solidFill>
              </a:rPr>
              <a:t>antenas</a:t>
            </a:r>
            <a:r>
              <a:rPr lang="en-US" sz="3200" dirty="0">
                <a:solidFill>
                  <a:schemeClr val="tx1">
                    <a:lumMod val="85000"/>
                    <a:lumOff val="15000"/>
                  </a:schemeClr>
                </a:solidFill>
              </a:rPr>
              <a:t> de </a:t>
            </a:r>
            <a:r>
              <a:rPr lang="en-US" sz="3200" dirty="0" err="1">
                <a:solidFill>
                  <a:schemeClr val="tx1">
                    <a:lumMod val="85000"/>
                    <a:lumOff val="15000"/>
                  </a:schemeClr>
                </a:solidFill>
              </a:rPr>
              <a:t>hilo</a:t>
            </a:r>
            <a:r>
              <a:rPr lang="en-US" sz="3200" dirty="0">
                <a:solidFill>
                  <a:schemeClr val="tx1">
                    <a:lumMod val="85000"/>
                    <a:lumOff val="15000"/>
                  </a:schemeClr>
                </a:solidFill>
              </a:rPr>
              <a:t>.</a:t>
            </a:r>
          </a:p>
        </p:txBody>
      </p:sp>
      <p:pic>
        <p:nvPicPr>
          <p:cNvPr id="7170" name="Picture 2">
            <a:extLst>
              <a:ext uri="{FF2B5EF4-FFF2-40B4-BE49-F238E27FC236}">
                <a16:creationId xmlns:a16="http://schemas.microsoft.com/office/drawing/2014/main" id="{C7CD0834-087E-34E8-544F-20DE244742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6" r="5683" b="-1"/>
          <a:stretch/>
        </p:blipFill>
        <p:spPr bwMode="auto">
          <a:xfrm>
            <a:off x="8114537" y="10"/>
            <a:ext cx="4077463" cy="68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537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AD76983B-7DC5-767F-63EA-46F82E89F9A5}"/>
              </a:ext>
            </a:extLst>
          </p:cNvPr>
          <p:cNvSpPr>
            <a:spLocks noGrp="1"/>
          </p:cNvSpPr>
          <p:nvPr>
            <p:ph type="body" idx="1"/>
          </p:nvPr>
        </p:nvSpPr>
        <p:spPr>
          <a:xfrm>
            <a:off x="393473" y="256381"/>
            <a:ext cx="5157787" cy="82391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EC" sz="2800" b="1" dirty="0"/>
              <a:t>APERTURA </a:t>
            </a:r>
            <a:endParaRPr lang="es-ES" sz="2800" b="1" dirty="0"/>
          </a:p>
        </p:txBody>
      </p:sp>
      <p:sp>
        <p:nvSpPr>
          <p:cNvPr id="7" name="Marcador de contenido 6">
            <a:extLst>
              <a:ext uri="{FF2B5EF4-FFF2-40B4-BE49-F238E27FC236}">
                <a16:creationId xmlns:a16="http://schemas.microsoft.com/office/drawing/2014/main" id="{556F3093-C080-0AEC-E770-E589253BB221}"/>
              </a:ext>
            </a:extLst>
          </p:cNvPr>
          <p:cNvSpPr>
            <a:spLocks noGrp="1"/>
          </p:cNvSpPr>
          <p:nvPr>
            <p:ph sz="half" idx="2"/>
          </p:nvPr>
        </p:nvSpPr>
        <p:spPr>
          <a:xfrm>
            <a:off x="393474" y="1586706"/>
            <a:ext cx="5157787" cy="2720889"/>
          </a:xfrm>
        </p:spPr>
        <p:style>
          <a:lnRef idx="1">
            <a:schemeClr val="accent1"/>
          </a:lnRef>
          <a:fillRef idx="2">
            <a:schemeClr val="accent1"/>
          </a:fillRef>
          <a:effectRef idx="1">
            <a:schemeClr val="accent1"/>
          </a:effectRef>
          <a:fontRef idx="minor">
            <a:schemeClr val="dk1"/>
          </a:fontRef>
        </p:style>
        <p:txBody>
          <a:bodyPr/>
          <a:lstStyle/>
          <a:p>
            <a:pPr algn="just"/>
            <a:r>
              <a:rPr lang="es-MX" b="0" i="0" dirty="0">
                <a:solidFill>
                  <a:srgbClr val="202122"/>
                </a:solidFill>
                <a:effectLst/>
                <a:latin typeface="Arial" panose="020B0604020202020204" pitchFamily="34" charset="0"/>
              </a:rPr>
              <a:t>Las antenas de apertura son aquellas que utilizan superficies o aperturas para dirigir el haz electromagnético de forma que concentran la emisión y recepción de su sistema radiante en una dirección. </a:t>
            </a:r>
            <a:endParaRPr lang="es-ES" dirty="0"/>
          </a:p>
        </p:txBody>
      </p:sp>
      <p:sp>
        <p:nvSpPr>
          <p:cNvPr id="8" name="Marcador de texto 7">
            <a:extLst>
              <a:ext uri="{FF2B5EF4-FFF2-40B4-BE49-F238E27FC236}">
                <a16:creationId xmlns:a16="http://schemas.microsoft.com/office/drawing/2014/main" id="{456D704B-37CB-C6C9-07E0-B7CE68E7548B}"/>
              </a:ext>
            </a:extLst>
          </p:cNvPr>
          <p:cNvSpPr>
            <a:spLocks noGrp="1"/>
          </p:cNvSpPr>
          <p:nvPr>
            <p:ph type="body" sz="quarter" idx="3"/>
          </p:nvPr>
        </p:nvSpPr>
        <p:spPr>
          <a:xfrm>
            <a:off x="6270172" y="256381"/>
            <a:ext cx="5183188" cy="82391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EC" sz="3200" b="1" dirty="0"/>
              <a:t>PLANAS </a:t>
            </a:r>
            <a:endParaRPr lang="es-ES" sz="3200" b="1" dirty="0"/>
          </a:p>
        </p:txBody>
      </p:sp>
      <p:sp>
        <p:nvSpPr>
          <p:cNvPr id="9" name="Marcador de contenido 8">
            <a:extLst>
              <a:ext uri="{FF2B5EF4-FFF2-40B4-BE49-F238E27FC236}">
                <a16:creationId xmlns:a16="http://schemas.microsoft.com/office/drawing/2014/main" id="{9CDA8A12-8980-3504-5653-2347A9178CDC}"/>
              </a:ext>
            </a:extLst>
          </p:cNvPr>
          <p:cNvSpPr>
            <a:spLocks noGrp="1"/>
          </p:cNvSpPr>
          <p:nvPr>
            <p:ph sz="quarter" idx="4"/>
          </p:nvPr>
        </p:nvSpPr>
        <p:spPr>
          <a:xfrm>
            <a:off x="6193971" y="1586706"/>
            <a:ext cx="5183188" cy="2720889"/>
          </a:xfrm>
        </p:spPr>
        <p:style>
          <a:lnRef idx="1">
            <a:schemeClr val="accent1"/>
          </a:lnRef>
          <a:fillRef idx="2">
            <a:schemeClr val="accent1"/>
          </a:fillRef>
          <a:effectRef idx="1">
            <a:schemeClr val="accent1"/>
          </a:effectRef>
          <a:fontRef idx="minor">
            <a:schemeClr val="dk1"/>
          </a:fontRef>
        </p:style>
        <p:txBody>
          <a:bodyPr/>
          <a:lstStyle/>
          <a:p>
            <a:pPr algn="just"/>
            <a:r>
              <a:rPr lang="es-MX" b="0" i="0" dirty="0">
                <a:solidFill>
                  <a:srgbClr val="202122"/>
                </a:solidFill>
                <a:effectLst/>
                <a:latin typeface="Arial" panose="020B0604020202020204" pitchFamily="34" charset="0"/>
              </a:rPr>
              <a:t>Un tipo particular de antena plana son las antenas de apertura sintética, típicas de los radares de apertura sintética (SAR).</a:t>
            </a:r>
            <a:endParaRPr lang="es-ES" dirty="0"/>
          </a:p>
        </p:txBody>
      </p:sp>
      <p:pic>
        <p:nvPicPr>
          <p:cNvPr id="8194" name="Picture 2" descr="Antenas de apertura. Bocinas. Reflectores.">
            <a:extLst>
              <a:ext uri="{FF2B5EF4-FFF2-40B4-BE49-F238E27FC236}">
                <a16:creationId xmlns:a16="http://schemas.microsoft.com/office/drawing/2014/main" id="{68AEFB1F-ECB6-D1B0-035E-B16AB0CDA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515" y="4616224"/>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rtes de un sistema de recepción de tv por satélite – ICT- Satélite">
            <a:extLst>
              <a:ext uri="{FF2B5EF4-FFF2-40B4-BE49-F238E27FC236}">
                <a16:creationId xmlns:a16="http://schemas.microsoft.com/office/drawing/2014/main" id="{7701AF58-1750-7FAE-4343-E76487FED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223" y="4616224"/>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475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10110E4-4A84-6EBA-5574-C063CC2C8B20}"/>
              </a:ext>
            </a:extLst>
          </p:cNvPr>
          <p:cNvSpPr>
            <a:spLocks noGrp="1"/>
          </p:cNvSpPr>
          <p:nvPr>
            <p:ph type="title"/>
          </p:nvPr>
        </p:nvSpPr>
        <p:spPr>
          <a:xfrm>
            <a:off x="4683125" y="499533"/>
            <a:ext cx="6562726" cy="1658198"/>
          </a:xfrm>
        </p:spPr>
        <p:txBody>
          <a:bodyPr>
            <a:normAutofit/>
          </a:bodyPr>
          <a:lstStyle/>
          <a:p>
            <a:r>
              <a:rPr lang="es-EC">
                <a:solidFill>
                  <a:srgbClr val="345631"/>
                </a:solidFill>
              </a:rPr>
              <a:t>AGRUPACIONES    DE   ANTENAS</a:t>
            </a:r>
            <a:endParaRPr lang="es-ES" dirty="0">
              <a:solidFill>
                <a:srgbClr val="345631"/>
              </a:solidFill>
            </a:endParaRPr>
          </a:p>
        </p:txBody>
      </p:sp>
      <p:pic>
        <p:nvPicPr>
          <p:cNvPr id="10" name="Picture 9">
            <a:extLst>
              <a:ext uri="{FF2B5EF4-FFF2-40B4-BE49-F238E27FC236}">
                <a16:creationId xmlns:a16="http://schemas.microsoft.com/office/drawing/2014/main" id="{8AE1B3B0-BDED-BE09-2413-3808F39A99AA}"/>
              </a:ext>
            </a:extLst>
          </p:cNvPr>
          <p:cNvPicPr>
            <a:picLocks noChangeAspect="1"/>
          </p:cNvPicPr>
          <p:nvPr/>
        </p:nvPicPr>
        <p:blipFill rotWithShape="1">
          <a:blip r:embed="rId2"/>
          <a:srcRect l="16089" r="50500" b="2"/>
          <a:stretch/>
        </p:blipFill>
        <p:spPr>
          <a:xfrm>
            <a:off x="20" y="-6418"/>
            <a:ext cx="4077443" cy="6864418"/>
          </a:xfrm>
          <a:prstGeom prst="rect">
            <a:avLst/>
          </a:prstGeom>
        </p:spPr>
      </p:pic>
      <p:sp>
        <p:nvSpPr>
          <p:cNvPr id="19" name="Marcador de contenido 7">
            <a:extLst>
              <a:ext uri="{FF2B5EF4-FFF2-40B4-BE49-F238E27FC236}">
                <a16:creationId xmlns:a16="http://schemas.microsoft.com/office/drawing/2014/main" id="{FC2BACFC-FC92-6747-DA0A-481ECD66ADB4}"/>
              </a:ext>
            </a:extLst>
          </p:cNvPr>
          <p:cNvSpPr>
            <a:spLocks noGrp="1"/>
          </p:cNvSpPr>
          <p:nvPr>
            <p:ph idx="1"/>
          </p:nvPr>
        </p:nvSpPr>
        <p:spPr>
          <a:xfrm>
            <a:off x="4702557" y="2011681"/>
            <a:ext cx="6428994" cy="3017520"/>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s-MX" sz="2200" b="0" i="0" dirty="0">
                <a:effectLst/>
                <a:latin typeface="Arial" panose="020B0604020202020204" pitchFamily="34" charset="0"/>
              </a:rPr>
              <a:t>Las agrupaciones (</a:t>
            </a:r>
            <a:r>
              <a:rPr lang="es-MX" sz="2200" b="0" i="0" dirty="0" err="1">
                <a:effectLst/>
                <a:latin typeface="Arial" panose="020B0604020202020204" pitchFamily="34" charset="0"/>
              </a:rPr>
              <a:t>arrays</a:t>
            </a:r>
            <a:r>
              <a:rPr lang="es-MX" sz="2200" b="0" i="0" dirty="0">
                <a:effectLst/>
                <a:latin typeface="Arial" panose="020B0604020202020204" pitchFamily="34" charset="0"/>
              </a:rPr>
              <a:t>) de antenas están formados por un conjunto de dos o más antenas ordenadas de tal forma que en su conjunto se comportan como una única antena con un diagrama de radiación propio.</a:t>
            </a:r>
          </a:p>
          <a:p>
            <a:endParaRPr lang="es-MX" sz="2200" b="0" i="0" dirty="0">
              <a:effectLst/>
              <a:latin typeface="Arial" panose="020B0604020202020204" pitchFamily="34" charset="0"/>
            </a:endParaRPr>
          </a:p>
          <a:p>
            <a:r>
              <a:rPr lang="es-MX" sz="2200" b="0" i="0" dirty="0">
                <a:effectLst/>
                <a:latin typeface="Arial" panose="020B0604020202020204" pitchFamily="34" charset="0"/>
              </a:rPr>
              <a:t>La característica principal de las agrupaciones de antenas es que su diagrama de radiación es modificable, pudiendo adaptarlo a diferentes aplicaciones/necesidades. </a:t>
            </a:r>
            <a:endParaRPr lang="es-ES" sz="2200" dirty="0"/>
          </a:p>
        </p:txBody>
      </p:sp>
    </p:spTree>
    <p:extLst>
      <p:ext uri="{BB962C8B-B14F-4D97-AF65-F5344CB8AC3E}">
        <p14:creationId xmlns:p14="http://schemas.microsoft.com/office/powerpoint/2010/main" val="2414453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0AA216-C281-6ED3-104B-5A6E03F7084F}"/>
              </a:ext>
            </a:extLst>
          </p:cNvPr>
          <p:cNvSpPr>
            <a:spLocks noGrp="1"/>
          </p:cNvSpPr>
          <p:nvPr>
            <p:ph idx="1"/>
          </p:nvPr>
        </p:nvSpPr>
        <p:spPr>
          <a:xfrm>
            <a:off x="676656" y="2011680"/>
            <a:ext cx="6877083" cy="3766185"/>
          </a:xfrm>
        </p:spPr>
        <p:txBody>
          <a:bodyPr>
            <a:normAutofit lnSpcReduction="10000"/>
          </a:bodyPr>
          <a:lstStyle/>
          <a:p>
            <a:r>
              <a:rPr lang="es-MX" sz="2600" b="0" i="0" dirty="0">
                <a:effectLst/>
                <a:highlight>
                  <a:srgbClr val="FFFFFF"/>
                </a:highlight>
                <a:latin typeface="Arial" panose="020B0604020202020204" pitchFamily="34" charset="0"/>
              </a:rPr>
              <a:t>Atendiendo a la distribución de las antenas que componen un arreglo podemos hacer la siguiente clasificación:</a:t>
            </a:r>
          </a:p>
          <a:p>
            <a:pPr marL="0" indent="0">
              <a:buNone/>
            </a:pPr>
            <a:r>
              <a:rPr lang="es-MX" sz="2600" b="1" i="0" dirty="0">
                <a:effectLst/>
                <a:highlight>
                  <a:srgbClr val="FFFFFF"/>
                </a:highlight>
                <a:latin typeface="Arial" panose="020B0604020202020204" pitchFamily="34" charset="0"/>
              </a:rPr>
              <a:t>-</a:t>
            </a:r>
            <a:r>
              <a:rPr lang="es-MX" sz="2600" b="1" i="0" dirty="0" err="1">
                <a:effectLst/>
                <a:highlight>
                  <a:srgbClr val="FFFFFF"/>
                </a:highlight>
                <a:latin typeface="Arial" panose="020B0604020202020204" pitchFamily="34" charset="0"/>
              </a:rPr>
              <a:t>Arrays</a:t>
            </a:r>
            <a:r>
              <a:rPr lang="es-MX" sz="2600" b="1" i="0" dirty="0">
                <a:effectLst/>
                <a:highlight>
                  <a:srgbClr val="FFFFFF"/>
                </a:highlight>
                <a:latin typeface="Arial" panose="020B0604020202020204" pitchFamily="34" charset="0"/>
              </a:rPr>
              <a:t> lineales</a:t>
            </a:r>
            <a:r>
              <a:rPr lang="es-MX" sz="2600" b="0" i="0" dirty="0">
                <a:effectLst/>
                <a:highlight>
                  <a:srgbClr val="FFFFFF"/>
                </a:highlight>
                <a:latin typeface="Arial" panose="020B0604020202020204" pitchFamily="34" charset="0"/>
              </a:rPr>
              <a:t>: Los elementos están dispuestos sobre una línea.</a:t>
            </a:r>
          </a:p>
          <a:p>
            <a:pPr marL="0" indent="0">
              <a:buNone/>
            </a:pPr>
            <a:r>
              <a:rPr lang="es-MX" sz="2600" b="1" dirty="0">
                <a:highlight>
                  <a:srgbClr val="FFFFFF"/>
                </a:highlight>
                <a:latin typeface="Arial" panose="020B0604020202020204" pitchFamily="34" charset="0"/>
              </a:rPr>
              <a:t>-</a:t>
            </a:r>
            <a:r>
              <a:rPr lang="es-MX" sz="2600" b="1" i="0" dirty="0" err="1">
                <a:effectLst/>
                <a:highlight>
                  <a:srgbClr val="FFFFFF"/>
                </a:highlight>
                <a:latin typeface="Arial" panose="020B0604020202020204" pitchFamily="34" charset="0"/>
              </a:rPr>
              <a:t>Arrays</a:t>
            </a:r>
            <a:r>
              <a:rPr lang="es-MX" sz="2600" b="1" i="0" dirty="0">
                <a:effectLst/>
                <a:highlight>
                  <a:srgbClr val="FFFFFF"/>
                </a:highlight>
                <a:latin typeface="Arial" panose="020B0604020202020204" pitchFamily="34" charset="0"/>
              </a:rPr>
              <a:t> planos</a:t>
            </a:r>
            <a:r>
              <a:rPr lang="es-MX" sz="2600" b="0" i="0" dirty="0">
                <a:effectLst/>
                <a:highlight>
                  <a:srgbClr val="FFFFFF"/>
                </a:highlight>
                <a:latin typeface="Arial" panose="020B0604020202020204" pitchFamily="34" charset="0"/>
              </a:rPr>
              <a:t>: Los elementos están dispuestos bidimensionalmente sobre un plano.</a:t>
            </a:r>
          </a:p>
          <a:p>
            <a:pPr marL="0" indent="0">
              <a:buNone/>
            </a:pPr>
            <a:r>
              <a:rPr lang="es-MX" sz="2600" b="1" i="0" dirty="0">
                <a:effectLst/>
                <a:highlight>
                  <a:srgbClr val="FFFFFF"/>
                </a:highlight>
                <a:latin typeface="Arial" panose="020B0604020202020204" pitchFamily="34" charset="0"/>
              </a:rPr>
              <a:t>-</a:t>
            </a:r>
            <a:r>
              <a:rPr lang="es-MX" sz="2600" b="1" i="0" dirty="0" err="1">
                <a:effectLst/>
                <a:highlight>
                  <a:srgbClr val="FFFFFF"/>
                </a:highlight>
                <a:latin typeface="Arial" panose="020B0604020202020204" pitchFamily="34" charset="0"/>
              </a:rPr>
              <a:t>Arrays</a:t>
            </a:r>
            <a:r>
              <a:rPr lang="es-MX" sz="2600" b="1" i="0" dirty="0">
                <a:effectLst/>
                <a:highlight>
                  <a:srgbClr val="FFFFFF"/>
                </a:highlight>
                <a:latin typeface="Arial" panose="020B0604020202020204" pitchFamily="34" charset="0"/>
              </a:rPr>
              <a:t> conformados</a:t>
            </a:r>
            <a:r>
              <a:rPr lang="es-MX" sz="2600" b="0" i="0" dirty="0">
                <a:effectLst/>
                <a:highlight>
                  <a:srgbClr val="FFFFFF"/>
                </a:highlight>
                <a:latin typeface="Arial" panose="020B0604020202020204" pitchFamily="34" charset="0"/>
              </a:rPr>
              <a:t>: Los elementos están dispuestos sobre una superficie curva.</a:t>
            </a:r>
          </a:p>
          <a:p>
            <a:endParaRPr lang="es-ES" dirty="0"/>
          </a:p>
        </p:txBody>
      </p:sp>
      <p:pic>
        <p:nvPicPr>
          <p:cNvPr id="5" name="Picture 4" descr="Esfera con una red de nodos conectados">
            <a:extLst>
              <a:ext uri="{FF2B5EF4-FFF2-40B4-BE49-F238E27FC236}">
                <a16:creationId xmlns:a16="http://schemas.microsoft.com/office/drawing/2014/main" id="{3DB2586D-8811-059F-5DF8-2FC40F32DA3E}"/>
              </a:ext>
            </a:extLst>
          </p:cNvPr>
          <p:cNvPicPr>
            <a:picLocks noChangeAspect="1"/>
          </p:cNvPicPr>
          <p:nvPr/>
        </p:nvPicPr>
        <p:blipFill rotWithShape="1">
          <a:blip r:embed="rId2"/>
          <a:srcRect l="43220" r="12229" b="-2"/>
          <a:stretch/>
        </p:blipFill>
        <p:spPr>
          <a:xfrm>
            <a:off x="8114537" y="10"/>
            <a:ext cx="4077463" cy="6864408"/>
          </a:xfrm>
          <a:prstGeom prst="rect">
            <a:avLst/>
          </a:prstGeom>
        </p:spPr>
      </p:pic>
    </p:spTree>
    <p:extLst>
      <p:ext uri="{BB962C8B-B14F-4D97-AF65-F5344CB8AC3E}">
        <p14:creationId xmlns:p14="http://schemas.microsoft.com/office/powerpoint/2010/main" val="2743451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29F960-6C11-EA11-F97A-2D947FFE3476}"/>
              </a:ext>
            </a:extLst>
          </p:cNvPr>
          <p:cNvSpPr>
            <a:spLocks noGrp="1"/>
          </p:cNvSpPr>
          <p:nvPr>
            <p:ph type="ctrTitle"/>
          </p:nvPr>
        </p:nvSpPr>
        <p:spPr>
          <a:xfrm>
            <a:off x="1198954" y="1849401"/>
            <a:ext cx="9607160" cy="2779429"/>
          </a:xfrm>
        </p:spPr>
        <p:txBody>
          <a:bodyPr>
            <a:normAutofit/>
          </a:bodyPr>
          <a:lstStyle/>
          <a:p>
            <a:pPr algn="ctr"/>
            <a:r>
              <a:rPr lang="es-EC" sz="8000" dirty="0"/>
              <a:t>CLASIFICACIÓN FUNCIONAL </a:t>
            </a:r>
            <a:endParaRPr lang="es-ES" sz="8000" dirty="0"/>
          </a:p>
        </p:txBody>
      </p:sp>
    </p:spTree>
    <p:extLst>
      <p:ext uri="{BB962C8B-B14F-4D97-AF65-F5344CB8AC3E}">
        <p14:creationId xmlns:p14="http://schemas.microsoft.com/office/powerpoint/2010/main" val="1059339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62146-ACC0-86D8-3C2B-351A8AA3560D}"/>
              </a:ext>
            </a:extLst>
          </p:cNvPr>
          <p:cNvSpPr>
            <a:spLocks noGrp="1"/>
          </p:cNvSpPr>
          <p:nvPr>
            <p:ph type="title"/>
          </p:nvPr>
        </p:nvSpPr>
        <p:spPr>
          <a:xfrm>
            <a:off x="657225" y="499533"/>
            <a:ext cx="7115176" cy="1658198"/>
          </a:xfrm>
        </p:spPr>
        <p:txBody>
          <a:bodyPr>
            <a:normAutofit/>
          </a:bodyPr>
          <a:lstStyle/>
          <a:p>
            <a:r>
              <a:rPr lang="es-EC">
                <a:solidFill>
                  <a:srgbClr val="681703"/>
                </a:solidFill>
              </a:rPr>
              <a:t>ANTENAS CON REFLECTOR </a:t>
            </a:r>
            <a:endParaRPr lang="es-ES">
              <a:solidFill>
                <a:srgbClr val="681703"/>
              </a:solidFill>
            </a:endParaRPr>
          </a:p>
        </p:txBody>
      </p:sp>
      <p:sp>
        <p:nvSpPr>
          <p:cNvPr id="3" name="Marcador de contenido 2">
            <a:extLst>
              <a:ext uri="{FF2B5EF4-FFF2-40B4-BE49-F238E27FC236}">
                <a16:creationId xmlns:a16="http://schemas.microsoft.com/office/drawing/2014/main" id="{7FD3FC35-778C-10B8-E2A0-23EDDCCE49EA}"/>
              </a:ext>
            </a:extLst>
          </p:cNvPr>
          <p:cNvSpPr>
            <a:spLocks noGrp="1"/>
          </p:cNvSpPr>
          <p:nvPr>
            <p:ph idx="1"/>
          </p:nvPr>
        </p:nvSpPr>
        <p:spPr>
          <a:xfrm>
            <a:off x="676656" y="2011680"/>
            <a:ext cx="6877083" cy="3766185"/>
          </a:xfrm>
        </p:spPr>
        <p:txBody>
          <a:bodyPr>
            <a:noAutofit/>
          </a:bodyPr>
          <a:lstStyle/>
          <a:p>
            <a:pPr algn="just"/>
            <a:r>
              <a:rPr lang="es-MX" sz="2600" b="0" i="0" dirty="0">
                <a:effectLst/>
                <a:highlight>
                  <a:srgbClr val="FFFFFF"/>
                </a:highlight>
                <a:latin typeface="Arial" panose="020B0604020202020204" pitchFamily="34" charset="0"/>
              </a:rPr>
              <a:t>El origen de la antena con reflector se remonta a 1888 en el laboratorio de Heinrich Hertz, que demostró experimentalmente la existencia de las ondas electromagnéticas que habían sido predichas por James Clerk Maxwell unos quince años antes. </a:t>
            </a:r>
          </a:p>
          <a:p>
            <a:pPr algn="just"/>
            <a:r>
              <a:rPr lang="es-MX" sz="2600" b="0" i="0" dirty="0">
                <a:effectLst/>
                <a:highlight>
                  <a:srgbClr val="FFFFFF"/>
                </a:highlight>
                <a:latin typeface="Arial" panose="020B0604020202020204" pitchFamily="34" charset="0"/>
              </a:rPr>
              <a:t>En sus experimentos, Hertz utilizó un reflector parabólico cilíndrico de zinc, excitado por una chispa en la parte central de un dipolo colocado en la línea focal y otro similar como receptor.</a:t>
            </a:r>
            <a:endParaRPr lang="es-ES" sz="2600" dirty="0"/>
          </a:p>
        </p:txBody>
      </p:sp>
      <p:pic>
        <p:nvPicPr>
          <p:cNvPr id="5" name="Picture 4" descr="Una hilera larga de antenas parabólicas al atardecer">
            <a:extLst>
              <a:ext uri="{FF2B5EF4-FFF2-40B4-BE49-F238E27FC236}">
                <a16:creationId xmlns:a16="http://schemas.microsoft.com/office/drawing/2014/main" id="{E1AD5E3B-1459-9568-D4F8-0E0FA11F7781}"/>
              </a:ext>
            </a:extLst>
          </p:cNvPr>
          <p:cNvPicPr>
            <a:picLocks noChangeAspect="1"/>
          </p:cNvPicPr>
          <p:nvPr/>
        </p:nvPicPr>
        <p:blipFill rotWithShape="1">
          <a:blip r:embed="rId2"/>
          <a:srcRect l="41350" r="19000" b="-2"/>
          <a:stretch/>
        </p:blipFill>
        <p:spPr>
          <a:xfrm>
            <a:off x="8114537" y="10"/>
            <a:ext cx="4077463" cy="6864408"/>
          </a:xfrm>
          <a:prstGeom prst="rect">
            <a:avLst/>
          </a:prstGeom>
        </p:spPr>
      </p:pic>
    </p:spTree>
    <p:extLst>
      <p:ext uri="{BB962C8B-B14F-4D97-AF65-F5344CB8AC3E}">
        <p14:creationId xmlns:p14="http://schemas.microsoft.com/office/powerpoint/2010/main" val="245432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66A5B0-DA09-F9F6-93CA-02D692CEA091}"/>
              </a:ext>
            </a:extLst>
          </p:cNvPr>
          <p:cNvSpPr txBox="1"/>
          <p:nvPr/>
        </p:nvSpPr>
        <p:spPr>
          <a:xfrm>
            <a:off x="1822315" y="2828835"/>
            <a:ext cx="10369685" cy="1200329"/>
          </a:xfrm>
          <a:prstGeom prst="rect">
            <a:avLst/>
          </a:prstGeom>
          <a:noFill/>
        </p:spPr>
        <p:txBody>
          <a:bodyPr wrap="square" rtlCol="0">
            <a:spAutoFit/>
          </a:bodyPr>
          <a:lstStyle/>
          <a:p>
            <a:r>
              <a:rPr lang="es-ES" sz="7200" dirty="0">
                <a:highlight>
                  <a:srgbClr val="FFFF00"/>
                </a:highlight>
              </a:rPr>
              <a:t>GLOSARIO RESUMIDO</a:t>
            </a:r>
          </a:p>
        </p:txBody>
      </p:sp>
    </p:spTree>
    <p:extLst>
      <p:ext uri="{BB962C8B-B14F-4D97-AF65-F5344CB8AC3E}">
        <p14:creationId xmlns:p14="http://schemas.microsoft.com/office/powerpoint/2010/main" val="4112007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1F0D6E0-F896-09B9-99FC-29A24AF30E81}"/>
              </a:ext>
            </a:extLst>
          </p:cNvPr>
          <p:cNvSpPr>
            <a:spLocks noGrp="1"/>
          </p:cNvSpPr>
          <p:nvPr>
            <p:ph type="title"/>
          </p:nvPr>
        </p:nvSpPr>
        <p:spPr>
          <a:xfrm>
            <a:off x="8061344" y="749394"/>
            <a:ext cx="3401568" cy="1339638"/>
          </a:xfrm>
        </p:spPr>
        <p:txBody>
          <a:bodyPr anchor="b">
            <a:normAutofit fontScale="90000"/>
          </a:bodyPr>
          <a:lstStyle/>
          <a:p>
            <a:br>
              <a:rPr lang="es-EC" sz="4000" dirty="0">
                <a:solidFill>
                  <a:srgbClr val="C00000"/>
                </a:solidFill>
              </a:rPr>
            </a:br>
            <a:br>
              <a:rPr lang="es-EC" sz="4000" dirty="0">
                <a:solidFill>
                  <a:srgbClr val="C00000"/>
                </a:solidFill>
              </a:rPr>
            </a:br>
            <a:r>
              <a:rPr lang="es-EC" sz="4000" dirty="0">
                <a:solidFill>
                  <a:schemeClr val="tx1"/>
                </a:solidFill>
              </a:rPr>
              <a:t>ANTENAS DIPOLOS</a:t>
            </a:r>
            <a:br>
              <a:rPr lang="es-EC" sz="4000" dirty="0">
                <a:solidFill>
                  <a:schemeClr val="tx1"/>
                </a:solidFill>
              </a:rPr>
            </a:br>
            <a:r>
              <a:rPr lang="es-EC" sz="4000" dirty="0">
                <a:solidFill>
                  <a:schemeClr val="tx1"/>
                </a:solidFill>
              </a:rPr>
              <a:t>o DIPOLOS ENFASADOS</a:t>
            </a:r>
            <a:endParaRPr lang="es-ES" sz="4000" dirty="0">
              <a:solidFill>
                <a:schemeClr val="tx1"/>
              </a:solidFill>
            </a:endParaRPr>
          </a:p>
        </p:txBody>
      </p:sp>
      <p:sp>
        <p:nvSpPr>
          <p:cNvPr id="3" name="Marcador de contenido 2">
            <a:extLst>
              <a:ext uri="{FF2B5EF4-FFF2-40B4-BE49-F238E27FC236}">
                <a16:creationId xmlns:a16="http://schemas.microsoft.com/office/drawing/2014/main" id="{120D0219-A04B-1491-217A-EEF5F7C2FD56}"/>
              </a:ext>
            </a:extLst>
          </p:cNvPr>
          <p:cNvSpPr>
            <a:spLocks noGrp="1"/>
          </p:cNvSpPr>
          <p:nvPr>
            <p:ph idx="1"/>
          </p:nvPr>
        </p:nvSpPr>
        <p:spPr>
          <a:xfrm>
            <a:off x="7856127" y="2838426"/>
            <a:ext cx="4035737" cy="2731101"/>
          </a:xfrm>
          <a:solidFill>
            <a:srgbClr val="FFFF00"/>
          </a:solidFill>
        </p:spPr>
        <p:style>
          <a:lnRef idx="3">
            <a:schemeClr val="lt1"/>
          </a:lnRef>
          <a:fillRef idx="1">
            <a:schemeClr val="accent6"/>
          </a:fillRef>
          <a:effectRef idx="1">
            <a:schemeClr val="accent6"/>
          </a:effectRef>
          <a:fontRef idx="minor">
            <a:schemeClr val="lt1"/>
          </a:fontRef>
        </p:style>
        <p:txBody>
          <a:bodyPr>
            <a:noAutofit/>
          </a:bodyPr>
          <a:lstStyle/>
          <a:p>
            <a:r>
              <a:rPr lang="es-MX" i="0" dirty="0">
                <a:solidFill>
                  <a:schemeClr val="tx1"/>
                </a:solidFill>
                <a:effectLst/>
                <a:highlight>
                  <a:srgbClr val="FFFF00"/>
                </a:highlight>
                <a:latin typeface="Arial" panose="020B0604020202020204" pitchFamily="34" charset="0"/>
              </a:rPr>
              <a:t>Un dipolo es una antena con alimentación central empleada para </a:t>
            </a:r>
            <a:r>
              <a:rPr lang="es-MX" dirty="0">
                <a:solidFill>
                  <a:schemeClr val="tx1"/>
                </a:solidFill>
                <a:highlight>
                  <a:srgbClr val="FFFF00"/>
                </a:highlight>
                <a:latin typeface="Arial" panose="020B0604020202020204" pitchFamily="34" charset="0"/>
              </a:rPr>
              <a:t>transmitir</a:t>
            </a:r>
            <a:r>
              <a:rPr lang="es-MX" i="0" dirty="0">
                <a:solidFill>
                  <a:schemeClr val="tx1"/>
                </a:solidFill>
                <a:effectLst/>
                <a:highlight>
                  <a:srgbClr val="FFFF00"/>
                </a:highlight>
                <a:latin typeface="Arial" panose="020B0604020202020204" pitchFamily="34" charset="0"/>
              </a:rPr>
              <a:t> o </a:t>
            </a:r>
            <a:r>
              <a:rPr lang="es-MX" dirty="0">
                <a:solidFill>
                  <a:schemeClr val="tx1"/>
                </a:solidFill>
                <a:highlight>
                  <a:srgbClr val="FFFF00"/>
                </a:highlight>
                <a:latin typeface="Arial" panose="020B0604020202020204" pitchFamily="34" charset="0"/>
              </a:rPr>
              <a:t>recibir</a:t>
            </a:r>
            <a:r>
              <a:rPr lang="es-MX" i="0" dirty="0">
                <a:solidFill>
                  <a:schemeClr val="tx1"/>
                </a:solidFill>
                <a:effectLst/>
                <a:highlight>
                  <a:srgbClr val="FFFF00"/>
                </a:highlight>
                <a:latin typeface="Arial" panose="020B0604020202020204" pitchFamily="34" charset="0"/>
              </a:rPr>
              <a:t> ondas de </a:t>
            </a:r>
            <a:r>
              <a:rPr lang="es-MX" dirty="0">
                <a:solidFill>
                  <a:schemeClr val="tx1"/>
                </a:solidFill>
                <a:highlight>
                  <a:srgbClr val="FFFF00"/>
                </a:highlight>
                <a:latin typeface="Arial" panose="020B0604020202020204" pitchFamily="34" charset="0"/>
              </a:rPr>
              <a:t>radiofrecuencia</a:t>
            </a:r>
            <a:r>
              <a:rPr lang="es-MX" i="0" dirty="0">
                <a:solidFill>
                  <a:schemeClr val="tx1"/>
                </a:solidFill>
                <a:effectLst/>
                <a:highlight>
                  <a:srgbClr val="FFFF00"/>
                </a:highlight>
                <a:latin typeface="Arial" panose="020B0604020202020204" pitchFamily="34" charset="0"/>
              </a:rPr>
              <a:t>. Estas antenas son las más simples desde el punto de vista teórico.</a:t>
            </a:r>
          </a:p>
        </p:txBody>
      </p:sp>
      <p:pic>
        <p:nvPicPr>
          <p:cNvPr id="2052" name="Picture 4" descr="Antipo dipolo. Ejemplo">
            <a:extLst>
              <a:ext uri="{FF2B5EF4-FFF2-40B4-BE49-F238E27FC236}">
                <a16:creationId xmlns:a16="http://schemas.microsoft.com/office/drawing/2014/main" id="{3F561D1C-A206-5BE4-082D-6CC14BDE0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890" y="0"/>
            <a:ext cx="55993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78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B87199-428A-F632-D381-C8E16A10BD33}"/>
              </a:ext>
            </a:extLst>
          </p:cNvPr>
          <p:cNvSpPr>
            <a:spLocks noGrp="1"/>
          </p:cNvSpPr>
          <p:nvPr>
            <p:ph type="title"/>
          </p:nvPr>
        </p:nvSpPr>
        <p:spPr>
          <a:xfrm>
            <a:off x="7555992" y="283192"/>
            <a:ext cx="4636008" cy="1174867"/>
          </a:xfrm>
        </p:spPr>
        <p:style>
          <a:lnRef idx="1">
            <a:schemeClr val="dk1"/>
          </a:lnRef>
          <a:fillRef idx="3">
            <a:schemeClr val="dk1"/>
          </a:fillRef>
          <a:effectRef idx="2">
            <a:schemeClr val="dk1"/>
          </a:effectRef>
          <a:fontRef idx="minor">
            <a:schemeClr val="lt1"/>
          </a:fontRef>
        </p:style>
        <p:txBody>
          <a:bodyPr anchor="b">
            <a:normAutofit/>
          </a:bodyPr>
          <a:lstStyle/>
          <a:p>
            <a:r>
              <a:rPr lang="es-EC" sz="4000" dirty="0">
                <a:solidFill>
                  <a:schemeClr val="tx1"/>
                </a:solidFill>
                <a:highlight>
                  <a:srgbClr val="FFFF00"/>
                </a:highlight>
              </a:rPr>
              <a:t>ANTENA YAGI-UDA</a:t>
            </a:r>
            <a:endParaRPr lang="es-ES" sz="4000" dirty="0">
              <a:solidFill>
                <a:schemeClr val="tx1"/>
              </a:solidFill>
              <a:highlight>
                <a:srgbClr val="FFFF00"/>
              </a:highlight>
            </a:endParaRPr>
          </a:p>
        </p:txBody>
      </p:sp>
      <p:pic>
        <p:nvPicPr>
          <p:cNvPr id="3074" name="Picture 2" descr="antena yagi-uda">
            <a:extLst>
              <a:ext uri="{FF2B5EF4-FFF2-40B4-BE49-F238E27FC236}">
                <a16:creationId xmlns:a16="http://schemas.microsoft.com/office/drawing/2014/main" id="{CA3529CD-B7B5-6168-8071-549990354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894" b="17704"/>
          <a:stretch/>
        </p:blipFill>
        <p:spPr bwMode="auto">
          <a:xfrm>
            <a:off x="633999" y="640080"/>
            <a:ext cx="627852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E8C83B46-3D4A-F983-DAE3-3B293D0C1007}"/>
              </a:ext>
            </a:extLst>
          </p:cNvPr>
          <p:cNvSpPr>
            <a:spLocks noGrp="1"/>
          </p:cNvSpPr>
          <p:nvPr>
            <p:ph idx="1"/>
          </p:nvPr>
        </p:nvSpPr>
        <p:spPr>
          <a:xfrm>
            <a:off x="7555992" y="1565564"/>
            <a:ext cx="4483607" cy="5140036"/>
          </a:xfrm>
          <a:solidFill>
            <a:srgbClr val="FFFF00"/>
          </a:solidFill>
        </p:spPr>
        <p:txBody>
          <a:bodyPr>
            <a:normAutofit lnSpcReduction="10000"/>
          </a:bodyPr>
          <a:lstStyle/>
          <a:p>
            <a:pPr algn="just" fontAlgn="base"/>
            <a:r>
              <a:rPr lang="es-MX" sz="2200" dirty="0">
                <a:solidFill>
                  <a:schemeClr val="tx1"/>
                </a:solidFill>
                <a:highlight>
                  <a:srgbClr val="FFFF00"/>
                </a:highlight>
                <a:latin typeface="Arial" panose="020B0604020202020204" pitchFamily="34" charset="0"/>
              </a:rPr>
              <a:t>Es una </a:t>
            </a:r>
            <a:r>
              <a:rPr lang="es-MX" sz="2200" dirty="0">
                <a:solidFill>
                  <a:schemeClr val="tx1"/>
                </a:solidFill>
                <a:highlight>
                  <a:srgbClr val="FFFF00"/>
                </a:highlight>
                <a:latin typeface="Arial" panose="020B0604020202020204" pitchFamily="34" charset="0"/>
                <a:hlinkClick r:id="rId3">
                  <a:extLst>
                    <a:ext uri="{A12FA001-AC4F-418D-AE19-62706E023703}">
                      <ahyp:hlinkClr xmlns:ahyp="http://schemas.microsoft.com/office/drawing/2018/hyperlinkcolor" val="tx"/>
                    </a:ext>
                  </a:extLst>
                </a:hlinkClick>
              </a:rPr>
              <a:t>antena</a:t>
            </a:r>
            <a:r>
              <a:rPr lang="es-MX" sz="2200" dirty="0">
                <a:solidFill>
                  <a:schemeClr val="tx1"/>
                </a:solidFill>
                <a:highlight>
                  <a:srgbClr val="FFFF00"/>
                </a:highlight>
                <a:latin typeface="Arial" panose="020B0604020202020204" pitchFamily="34" charset="0"/>
              </a:rPr>
              <a:t> direccional compuesta por elementos parásitos y un elemento activo ubicados entre ellos de forma paralela soportados por un boom o eje.</a:t>
            </a:r>
          </a:p>
          <a:p>
            <a:pPr algn="just" fontAlgn="base"/>
            <a:endParaRPr lang="es-MX" sz="2200" dirty="0">
              <a:solidFill>
                <a:schemeClr val="tx1"/>
              </a:solidFill>
              <a:highlight>
                <a:srgbClr val="FFFF00"/>
              </a:highlight>
              <a:latin typeface="Arial" panose="020B0604020202020204" pitchFamily="34" charset="0"/>
            </a:endParaRPr>
          </a:p>
          <a:p>
            <a:pPr algn="just" fontAlgn="base"/>
            <a:r>
              <a:rPr lang="es-MX" sz="2200" dirty="0">
                <a:solidFill>
                  <a:schemeClr val="tx1"/>
                </a:solidFill>
                <a:highlight>
                  <a:srgbClr val="FFFF00"/>
                </a:highlight>
                <a:latin typeface="Arial" panose="020B0604020202020204" pitchFamily="34" charset="0"/>
              </a:rPr>
              <a:t>Los elementos parásitos pueden ser reflectores o directores que definen la dirección de la máxima radiación, mientras que el elemento activo es un dipolo de ½ onda, la </a:t>
            </a:r>
            <a:r>
              <a:rPr lang="es-MX" sz="2200" dirty="0" err="1">
                <a:solidFill>
                  <a:schemeClr val="tx1"/>
                </a:solidFill>
                <a:highlight>
                  <a:srgbClr val="FFFF00"/>
                </a:highlight>
                <a:latin typeface="Arial" panose="020B0604020202020204" pitchFamily="34" charset="0"/>
              </a:rPr>
              <a:t>Yagi</a:t>
            </a:r>
            <a:r>
              <a:rPr lang="es-MX" sz="2200" dirty="0">
                <a:solidFill>
                  <a:schemeClr val="tx1"/>
                </a:solidFill>
                <a:highlight>
                  <a:srgbClr val="FFFF00"/>
                </a:highlight>
                <a:latin typeface="Arial" panose="020B0604020202020204" pitchFamily="34" charset="0"/>
              </a:rPr>
              <a:t> más sencilla está compuesta por 3 elementos y para bandas VHF y UHF este tipo de antenas emplean 30 o más elementos en el cual hay un reflector y varios directores.</a:t>
            </a:r>
          </a:p>
          <a:p>
            <a:endParaRPr lang="es-ES" dirty="0"/>
          </a:p>
        </p:txBody>
      </p:sp>
    </p:spTree>
    <p:extLst>
      <p:ext uri="{BB962C8B-B14F-4D97-AF65-F5344CB8AC3E}">
        <p14:creationId xmlns:p14="http://schemas.microsoft.com/office/powerpoint/2010/main" val="405469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2747F6-1569-1095-B004-128691F067E9}"/>
              </a:ext>
            </a:extLst>
          </p:cNvPr>
          <p:cNvSpPr>
            <a:spLocks noGrp="1"/>
          </p:cNvSpPr>
          <p:nvPr>
            <p:ph type="title"/>
          </p:nvPr>
        </p:nvSpPr>
        <p:spPr>
          <a:xfrm>
            <a:off x="7832744" y="257044"/>
            <a:ext cx="3401568" cy="766071"/>
          </a:xfrm>
        </p:spPr>
        <p:txBody>
          <a:bodyPr anchor="b">
            <a:normAutofit/>
          </a:bodyPr>
          <a:lstStyle/>
          <a:p>
            <a:r>
              <a:rPr lang="es-EC" sz="4000" dirty="0">
                <a:solidFill>
                  <a:schemeClr val="tx1"/>
                </a:solidFill>
                <a:highlight>
                  <a:srgbClr val="FFFF00"/>
                </a:highlight>
              </a:rPr>
              <a:t>ANTENA PANEL</a:t>
            </a:r>
            <a:endParaRPr lang="es-ES" sz="4000" dirty="0">
              <a:solidFill>
                <a:schemeClr val="tx1"/>
              </a:solidFill>
              <a:highlight>
                <a:srgbClr val="FFFF00"/>
              </a:highlight>
            </a:endParaRPr>
          </a:p>
        </p:txBody>
      </p:sp>
      <p:pic>
        <p:nvPicPr>
          <p:cNvPr id="4098" name="Picture 2" descr="Antena tipo panel">
            <a:extLst>
              <a:ext uri="{FF2B5EF4-FFF2-40B4-BE49-F238E27FC236}">
                <a16:creationId xmlns:a16="http://schemas.microsoft.com/office/drawing/2014/main" id="{0C514E44-8B53-62E8-1B33-BF62CB6DB1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54" b="30345"/>
          <a:stretch/>
        </p:blipFill>
        <p:spPr bwMode="auto">
          <a:xfrm>
            <a:off x="633999" y="640080"/>
            <a:ext cx="627852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08EC3C48-8B14-F968-2B36-DFAF4A90487C}"/>
              </a:ext>
            </a:extLst>
          </p:cNvPr>
          <p:cNvSpPr>
            <a:spLocks noGrp="1"/>
          </p:cNvSpPr>
          <p:nvPr>
            <p:ph idx="1"/>
          </p:nvPr>
        </p:nvSpPr>
        <p:spPr>
          <a:xfrm>
            <a:off x="7716982" y="1280160"/>
            <a:ext cx="4267200" cy="4081550"/>
          </a:xfrm>
          <a:solidFill>
            <a:srgbClr val="FFFF00"/>
          </a:solidFill>
        </p:spPr>
        <p:txBody>
          <a:bodyPr>
            <a:noAutofit/>
          </a:bodyPr>
          <a:lstStyle/>
          <a:p>
            <a:pPr algn="just"/>
            <a:r>
              <a:rPr lang="es-MX" sz="2200" b="0" i="0" dirty="0">
                <a:solidFill>
                  <a:schemeClr val="tx1"/>
                </a:solidFill>
                <a:effectLst/>
                <a:highlight>
                  <a:srgbClr val="FFFF00"/>
                </a:highlight>
                <a:latin typeface="Arial" panose="020B0604020202020204" pitchFamily="34" charset="0"/>
                <a:cs typeface="Arial" panose="020B0604020202020204" pitchFamily="34" charset="0"/>
              </a:rPr>
              <a:t>Consiste en un arreglo de dipolos en fase para obtener un patrón de radiación determinado por un cubrimiento omnidireccional, conectados horizontal o verticalmente a una estructura aplanada rectangular, situados a 1’¼ de la superficie que sirve como reflector y dentro de un panel de fibra de vidrio o de algún material transparente a las ondas electromagnéticas.</a:t>
            </a:r>
            <a:endParaRPr lang="es-ES" sz="2200" dirty="0">
              <a:solidFill>
                <a:schemeClr val="tx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183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2F18A5C-9896-89B9-06C9-5E0D06DBF148}"/>
              </a:ext>
            </a:extLst>
          </p:cNvPr>
          <p:cNvSpPr>
            <a:spLocks noGrp="1"/>
          </p:cNvSpPr>
          <p:nvPr>
            <p:ph type="subTitle" idx="1"/>
          </p:nvPr>
        </p:nvSpPr>
        <p:spPr/>
        <p:txBody>
          <a:bodyPr/>
          <a:lstStyle/>
          <a:p>
            <a:endParaRPr lang="es-ES"/>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F338C21C-E65C-F8A9-4B56-CD1F81BD4BA9}"/>
                  </a:ext>
                </a:extLst>
              </p14:cNvPr>
              <p14:cNvContentPartPr/>
              <p14:nvPr/>
            </p14:nvContentPartPr>
            <p14:xfrm>
              <a:off x="5310804" y="1390925"/>
              <a:ext cx="360" cy="360"/>
            </p14:xfrm>
          </p:contentPart>
        </mc:Choice>
        <mc:Fallback xmlns="">
          <p:pic>
            <p:nvPicPr>
              <p:cNvPr id="4" name="Entrada de lápiz 3">
                <a:extLst>
                  <a:ext uri="{FF2B5EF4-FFF2-40B4-BE49-F238E27FC236}">
                    <a16:creationId xmlns:a16="http://schemas.microsoft.com/office/drawing/2014/main" id="{F338C21C-E65C-F8A9-4B56-CD1F81BD4BA9}"/>
                  </a:ext>
                </a:extLst>
              </p:cNvPr>
              <p:cNvPicPr/>
              <p:nvPr/>
            </p:nvPicPr>
            <p:blipFill>
              <a:blip r:embed="rId3"/>
              <a:stretch>
                <a:fillRect/>
              </a:stretch>
            </p:blipFill>
            <p:spPr>
              <a:xfrm>
                <a:off x="5304684" y="1384805"/>
                <a:ext cx="12600" cy="12600"/>
              </a:xfrm>
              <a:prstGeom prst="rect">
                <a:avLst/>
              </a:prstGeom>
            </p:spPr>
          </p:pic>
        </mc:Fallback>
      </mc:AlternateContent>
      <p:pic>
        <p:nvPicPr>
          <p:cNvPr id="6" name="Imagen 5">
            <a:extLst>
              <a:ext uri="{FF2B5EF4-FFF2-40B4-BE49-F238E27FC236}">
                <a16:creationId xmlns:a16="http://schemas.microsoft.com/office/drawing/2014/main" id="{952DE159-013E-89C2-C9C6-FAFEEDC57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37" y="1085444"/>
            <a:ext cx="10328359" cy="4897067"/>
          </a:xfrm>
          <a:prstGeom prst="rect">
            <a:avLst/>
          </a:prstGeom>
        </p:spPr>
      </p:pic>
    </p:spTree>
    <p:extLst>
      <p:ext uri="{BB962C8B-B14F-4D97-AF65-F5344CB8AC3E}">
        <p14:creationId xmlns:p14="http://schemas.microsoft.com/office/powerpoint/2010/main" val="242271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981A05E-748F-342C-6733-50C2A9941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904672"/>
            <a:ext cx="9007813" cy="5704526"/>
          </a:xfrm>
          <a:prstGeom prst="rect">
            <a:avLst/>
          </a:prstGeom>
        </p:spPr>
      </p:pic>
      <p:sp>
        <p:nvSpPr>
          <p:cNvPr id="2" name="CuadroTexto 1">
            <a:extLst>
              <a:ext uri="{FF2B5EF4-FFF2-40B4-BE49-F238E27FC236}">
                <a16:creationId xmlns:a16="http://schemas.microsoft.com/office/drawing/2014/main" id="{2A7C39A3-16BA-490B-AD9A-53743B98BAD2}"/>
              </a:ext>
            </a:extLst>
          </p:cNvPr>
          <p:cNvSpPr txBox="1"/>
          <p:nvPr/>
        </p:nvSpPr>
        <p:spPr>
          <a:xfrm>
            <a:off x="2386519" y="179564"/>
            <a:ext cx="7992894" cy="523220"/>
          </a:xfrm>
          <a:prstGeom prst="rect">
            <a:avLst/>
          </a:prstGeom>
          <a:noFill/>
        </p:spPr>
        <p:txBody>
          <a:bodyPr wrap="square" rtlCol="0">
            <a:spAutoFit/>
          </a:bodyPr>
          <a:lstStyle/>
          <a:p>
            <a:r>
              <a:rPr lang="es-ES" sz="2800" b="1" dirty="0">
                <a:highlight>
                  <a:srgbClr val="FFFF00"/>
                </a:highlight>
              </a:rPr>
              <a:t>EL DIELECTRICO COMO FACTOR IMPORTANTE EN LA:</a:t>
            </a:r>
          </a:p>
        </p:txBody>
      </p:sp>
    </p:spTree>
    <p:extLst>
      <p:ext uri="{BB962C8B-B14F-4D97-AF65-F5344CB8AC3E}">
        <p14:creationId xmlns:p14="http://schemas.microsoft.com/office/powerpoint/2010/main" val="2032185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2C9E49B-FDA2-A20B-A1B2-1C7B65117D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056" y="1060315"/>
            <a:ext cx="8755887" cy="5714425"/>
          </a:xfrm>
          <a:prstGeom prst="rect">
            <a:avLst/>
          </a:prstGeom>
        </p:spPr>
      </p:pic>
      <p:sp>
        <p:nvSpPr>
          <p:cNvPr id="3" name="CuadroTexto 2">
            <a:extLst>
              <a:ext uri="{FF2B5EF4-FFF2-40B4-BE49-F238E27FC236}">
                <a16:creationId xmlns:a16="http://schemas.microsoft.com/office/drawing/2014/main" id="{4C0448D3-6879-8217-9EE7-0B6741B246F3}"/>
              </a:ext>
            </a:extLst>
          </p:cNvPr>
          <p:cNvSpPr txBox="1"/>
          <p:nvPr/>
        </p:nvSpPr>
        <p:spPr>
          <a:xfrm>
            <a:off x="946826" y="389106"/>
            <a:ext cx="10298348" cy="523220"/>
          </a:xfrm>
          <a:prstGeom prst="rect">
            <a:avLst/>
          </a:prstGeom>
          <a:noFill/>
        </p:spPr>
        <p:txBody>
          <a:bodyPr wrap="square" rtlCol="0">
            <a:spAutoFit/>
          </a:bodyPr>
          <a:lstStyle/>
          <a:p>
            <a:r>
              <a:rPr lang="es-ES" sz="2800" b="1" dirty="0"/>
              <a:t>   </a:t>
            </a:r>
            <a:r>
              <a:rPr lang="es-ES" sz="2800" b="1" dirty="0">
                <a:highlight>
                  <a:srgbClr val="FFFF00"/>
                </a:highlight>
              </a:rPr>
              <a:t>INTRODUCCION A LA ATENUACION EN LAS LINEAS DE TRANSMISION</a:t>
            </a:r>
          </a:p>
        </p:txBody>
      </p:sp>
    </p:spTree>
    <p:extLst>
      <p:ext uri="{BB962C8B-B14F-4D97-AF65-F5344CB8AC3E}">
        <p14:creationId xmlns:p14="http://schemas.microsoft.com/office/powerpoint/2010/main" val="3919408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06C953B4-58F2-B0C3-FB64-3A2AB6993B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229" y="853772"/>
            <a:ext cx="9313159" cy="5380937"/>
          </a:xfrm>
          <a:prstGeom prst="rect">
            <a:avLst/>
          </a:prstGeom>
        </p:spPr>
      </p:pic>
      <p:sp>
        <p:nvSpPr>
          <p:cNvPr id="2" name="CuadroTexto 1">
            <a:extLst>
              <a:ext uri="{FF2B5EF4-FFF2-40B4-BE49-F238E27FC236}">
                <a16:creationId xmlns:a16="http://schemas.microsoft.com/office/drawing/2014/main" id="{43B3355E-67C5-9283-5614-3AB12228642A}"/>
              </a:ext>
            </a:extLst>
          </p:cNvPr>
          <p:cNvSpPr txBox="1"/>
          <p:nvPr/>
        </p:nvSpPr>
        <p:spPr>
          <a:xfrm>
            <a:off x="1206229" y="194553"/>
            <a:ext cx="9212094" cy="584775"/>
          </a:xfrm>
          <a:prstGeom prst="rect">
            <a:avLst/>
          </a:prstGeom>
          <a:noFill/>
        </p:spPr>
        <p:txBody>
          <a:bodyPr wrap="square" rtlCol="0">
            <a:spAutoFit/>
          </a:bodyPr>
          <a:lstStyle/>
          <a:p>
            <a:r>
              <a:rPr lang="es-ES" sz="3200" b="1" dirty="0">
                <a:solidFill>
                  <a:srgbClr val="FF0000"/>
                </a:solidFill>
                <a:highlight>
                  <a:srgbClr val="FFFF00"/>
                </a:highlight>
              </a:rPr>
              <a:t>ANATOMIA DE UN CABLE COAXIAL</a:t>
            </a:r>
          </a:p>
        </p:txBody>
      </p:sp>
    </p:spTree>
    <p:extLst>
      <p:ext uri="{BB962C8B-B14F-4D97-AF65-F5344CB8AC3E}">
        <p14:creationId xmlns:p14="http://schemas.microsoft.com/office/powerpoint/2010/main" val="1174524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67EF731-1346-F334-3973-07E2CC3BFE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310" y="740642"/>
            <a:ext cx="5437457" cy="5437457"/>
          </a:xfrm>
          <a:prstGeom prst="rect">
            <a:avLst/>
          </a:prstGeom>
        </p:spPr>
      </p:pic>
      <p:sp>
        <p:nvSpPr>
          <p:cNvPr id="6" name="CuadroTexto 5">
            <a:extLst>
              <a:ext uri="{FF2B5EF4-FFF2-40B4-BE49-F238E27FC236}">
                <a16:creationId xmlns:a16="http://schemas.microsoft.com/office/drawing/2014/main" id="{CF5B63E2-42A8-0EBA-87B1-21369C7F9CFB}"/>
              </a:ext>
            </a:extLst>
          </p:cNvPr>
          <p:cNvSpPr txBox="1"/>
          <p:nvPr/>
        </p:nvSpPr>
        <p:spPr>
          <a:xfrm>
            <a:off x="3438582" y="214008"/>
            <a:ext cx="4610911" cy="369332"/>
          </a:xfrm>
          <a:prstGeom prst="rect">
            <a:avLst/>
          </a:prstGeom>
          <a:noFill/>
        </p:spPr>
        <p:txBody>
          <a:bodyPr wrap="square" rtlCol="0">
            <a:spAutoFit/>
          </a:bodyPr>
          <a:lstStyle/>
          <a:p>
            <a:r>
              <a:rPr lang="es-ES" b="1" dirty="0">
                <a:highlight>
                  <a:srgbClr val="FFFF00"/>
                </a:highlight>
              </a:rPr>
              <a:t>COAXIAL CON BLINDAJE SOLIDO Y CORRUGADO</a:t>
            </a:r>
          </a:p>
        </p:txBody>
      </p:sp>
    </p:spTree>
    <p:extLst>
      <p:ext uri="{BB962C8B-B14F-4D97-AF65-F5344CB8AC3E}">
        <p14:creationId xmlns:p14="http://schemas.microsoft.com/office/powerpoint/2010/main" val="3543826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956DE1B-4C56-39E3-CF0A-F608221AE3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344" y="783076"/>
            <a:ext cx="11457312" cy="5291847"/>
          </a:xfrm>
          <a:prstGeom prst="rect">
            <a:avLst/>
          </a:prstGeom>
        </p:spPr>
      </p:pic>
      <p:sp>
        <p:nvSpPr>
          <p:cNvPr id="2" name="CuadroTexto 1">
            <a:extLst>
              <a:ext uri="{FF2B5EF4-FFF2-40B4-BE49-F238E27FC236}">
                <a16:creationId xmlns:a16="http://schemas.microsoft.com/office/drawing/2014/main" id="{00D48AEA-6603-52AB-B251-A6ACBE60BAC2}"/>
              </a:ext>
            </a:extLst>
          </p:cNvPr>
          <p:cNvSpPr txBox="1"/>
          <p:nvPr/>
        </p:nvSpPr>
        <p:spPr>
          <a:xfrm>
            <a:off x="2869659" y="175656"/>
            <a:ext cx="9941668" cy="646331"/>
          </a:xfrm>
          <a:prstGeom prst="rect">
            <a:avLst/>
          </a:prstGeom>
          <a:noFill/>
        </p:spPr>
        <p:txBody>
          <a:bodyPr wrap="square" rtlCol="0">
            <a:spAutoFit/>
          </a:bodyPr>
          <a:lstStyle/>
          <a:p>
            <a:r>
              <a:rPr lang="es-ES" sz="3600" b="1" dirty="0">
                <a:highlight>
                  <a:srgbClr val="FFFF00"/>
                </a:highlight>
              </a:rPr>
              <a:t>LINEAS LADDER LINE O ESCALERA</a:t>
            </a:r>
          </a:p>
        </p:txBody>
      </p:sp>
    </p:spTree>
    <p:extLst>
      <p:ext uri="{BB962C8B-B14F-4D97-AF65-F5344CB8AC3E}">
        <p14:creationId xmlns:p14="http://schemas.microsoft.com/office/powerpoint/2010/main" val="3997157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F7367C8-C7FF-A7B5-14A0-FCE15AACBC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248" y="236547"/>
            <a:ext cx="8774348" cy="6384905"/>
          </a:xfrm>
          <a:prstGeom prst="rect">
            <a:avLst/>
          </a:prstGeom>
        </p:spPr>
      </p:pic>
      <p:sp>
        <p:nvSpPr>
          <p:cNvPr id="2" name="CuadroTexto 1">
            <a:extLst>
              <a:ext uri="{FF2B5EF4-FFF2-40B4-BE49-F238E27FC236}">
                <a16:creationId xmlns:a16="http://schemas.microsoft.com/office/drawing/2014/main" id="{9C867EEC-C1DB-9467-CE42-B3FD8233D041}"/>
              </a:ext>
            </a:extLst>
          </p:cNvPr>
          <p:cNvSpPr txBox="1"/>
          <p:nvPr/>
        </p:nvSpPr>
        <p:spPr>
          <a:xfrm>
            <a:off x="6274341" y="5613179"/>
            <a:ext cx="7373566" cy="707886"/>
          </a:xfrm>
          <a:prstGeom prst="rect">
            <a:avLst/>
          </a:prstGeom>
          <a:noFill/>
        </p:spPr>
        <p:txBody>
          <a:bodyPr wrap="square" rtlCol="0">
            <a:spAutoFit/>
          </a:bodyPr>
          <a:lstStyle/>
          <a:p>
            <a:r>
              <a:rPr lang="es-ES" sz="4000" b="1" dirty="0">
                <a:solidFill>
                  <a:srgbClr val="FFFF00"/>
                </a:solidFill>
              </a:rPr>
              <a:t>GUIAS DE ONDA</a:t>
            </a:r>
          </a:p>
        </p:txBody>
      </p:sp>
    </p:spTree>
    <p:extLst>
      <p:ext uri="{BB962C8B-B14F-4D97-AF65-F5344CB8AC3E}">
        <p14:creationId xmlns:p14="http://schemas.microsoft.com/office/powerpoint/2010/main" val="389952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26D6DA-DBC7-6E30-C76B-EF970991AD27}"/>
              </a:ext>
            </a:extLst>
          </p:cNvPr>
          <p:cNvSpPr txBox="1"/>
          <p:nvPr/>
        </p:nvSpPr>
        <p:spPr>
          <a:xfrm>
            <a:off x="110836" y="151179"/>
            <a:ext cx="11961190" cy="6555641"/>
          </a:xfrm>
          <a:prstGeom prst="rect">
            <a:avLst/>
          </a:prstGeom>
          <a:solidFill>
            <a:srgbClr val="FFFF00"/>
          </a:solidFill>
        </p:spPr>
        <p:txBody>
          <a:bodyPr wrap="square">
            <a:spAutoFit/>
          </a:bodyPr>
          <a:lstStyle/>
          <a:p>
            <a:r>
              <a:rPr lang="es-ES" sz="2800" b="1" dirty="0">
                <a:solidFill>
                  <a:schemeClr val="tx1"/>
                </a:solidFill>
                <a:highlight>
                  <a:srgbClr val="FFFF00"/>
                </a:highlight>
              </a:rPr>
              <a:t>ACOPLADOR o TRANSMATCH</a:t>
            </a:r>
            <a:r>
              <a:rPr lang="es-ES" sz="2800" dirty="0">
                <a:solidFill>
                  <a:schemeClr val="tx1"/>
                </a:solidFill>
                <a:highlight>
                  <a:srgbClr val="FFFF00"/>
                </a:highlight>
              </a:rPr>
              <a:t>: Dispositivo que permite acoplar líneas y antenas adaptando impedancias.</a:t>
            </a:r>
          </a:p>
          <a:p>
            <a:r>
              <a:rPr lang="es-ES" sz="2800" b="1" dirty="0">
                <a:solidFill>
                  <a:schemeClr val="tx1"/>
                </a:solidFill>
                <a:highlight>
                  <a:srgbClr val="FFFF00"/>
                </a:highlight>
              </a:rPr>
              <a:t>AISLADOR/DIELECTRICO</a:t>
            </a:r>
            <a:r>
              <a:rPr lang="es-ES" sz="2800" dirty="0">
                <a:solidFill>
                  <a:schemeClr val="tx1"/>
                </a:solidFill>
                <a:highlight>
                  <a:srgbClr val="FFFF00"/>
                </a:highlight>
              </a:rPr>
              <a:t>: Material que tiende a impedir la circulación de electrones.</a:t>
            </a:r>
          </a:p>
          <a:p>
            <a:r>
              <a:rPr lang="es-ES" sz="2800" b="1" dirty="0">
                <a:solidFill>
                  <a:schemeClr val="tx1"/>
                </a:solidFill>
                <a:highlight>
                  <a:srgbClr val="FFFF00"/>
                </a:highlight>
              </a:rPr>
              <a:t>ANTENA</a:t>
            </a:r>
            <a:r>
              <a:rPr lang="es-ES" sz="2800" dirty="0">
                <a:solidFill>
                  <a:schemeClr val="tx1"/>
                </a:solidFill>
                <a:highlight>
                  <a:srgbClr val="FFFF00"/>
                </a:highlight>
              </a:rPr>
              <a:t>: Dispositivo metálico que irradia y recibe OEM (ondas electro magnéticas)</a:t>
            </a:r>
          </a:p>
          <a:p>
            <a:r>
              <a:rPr lang="es-ES" sz="2800" b="1" dirty="0">
                <a:highlight>
                  <a:srgbClr val="FFFF00"/>
                </a:highlight>
              </a:rPr>
              <a:t>ATENUACIÓN</a:t>
            </a:r>
            <a:r>
              <a:rPr lang="es-ES" sz="2800" dirty="0">
                <a:highlight>
                  <a:srgbClr val="FFFF00"/>
                </a:highlight>
              </a:rPr>
              <a:t>: Disminución de señal en coaxiales, tierra, medios, etc.</a:t>
            </a:r>
            <a:br>
              <a:rPr lang="es-ES" sz="2800" dirty="0">
                <a:solidFill>
                  <a:schemeClr val="tx1"/>
                </a:solidFill>
                <a:highlight>
                  <a:srgbClr val="FFFF00"/>
                </a:highlight>
              </a:rPr>
            </a:br>
            <a:r>
              <a:rPr lang="es-ES" sz="2800" b="1" dirty="0">
                <a:solidFill>
                  <a:schemeClr val="tx1"/>
                </a:solidFill>
                <a:highlight>
                  <a:srgbClr val="FFFF00"/>
                </a:highlight>
              </a:rPr>
              <a:t>BALUN</a:t>
            </a:r>
            <a:r>
              <a:rPr lang="es-ES" sz="2800" dirty="0">
                <a:solidFill>
                  <a:schemeClr val="tx1"/>
                </a:solidFill>
                <a:highlight>
                  <a:srgbClr val="FFFF00"/>
                </a:highlight>
              </a:rPr>
              <a:t>: Transformador que permite acoplar línea y antena, evitando las corrientes de modo común, puede adaptar impedancias, protege de señales espurias.</a:t>
            </a:r>
            <a:br>
              <a:rPr lang="es-ES" sz="2800" dirty="0">
                <a:solidFill>
                  <a:schemeClr val="tx1"/>
                </a:solidFill>
                <a:highlight>
                  <a:srgbClr val="FFFF00"/>
                </a:highlight>
              </a:rPr>
            </a:br>
            <a:r>
              <a:rPr lang="es-ES" sz="2800" b="1" dirty="0">
                <a:solidFill>
                  <a:schemeClr val="tx1"/>
                </a:solidFill>
                <a:highlight>
                  <a:srgbClr val="FFFF00"/>
                </a:highlight>
              </a:rPr>
              <a:t>CAPACITANCIA: </a:t>
            </a:r>
            <a:r>
              <a:rPr lang="es-ES" sz="2800" dirty="0">
                <a:solidFill>
                  <a:schemeClr val="tx1"/>
                </a:solidFill>
                <a:highlight>
                  <a:srgbClr val="FFFF00"/>
                </a:highlight>
              </a:rPr>
              <a:t>La capacitancia eléctrica es la propiedad de un cuerpo o dispositivo para almacenar carga eléctrica y energía en un campo eléctrico, medida en faradios (F).</a:t>
            </a:r>
          </a:p>
          <a:p>
            <a:r>
              <a:rPr lang="es-ES" sz="2800" b="1" dirty="0">
                <a:highlight>
                  <a:srgbClr val="FFFF00"/>
                </a:highlight>
              </a:rPr>
              <a:t>CONDUCTOR: </a:t>
            </a:r>
            <a:r>
              <a:rPr lang="es-ES" sz="2800" dirty="0">
                <a:highlight>
                  <a:srgbClr val="FFFF00"/>
                </a:highlight>
              </a:rPr>
              <a:t>Material que permite la circulación de electrones.</a:t>
            </a:r>
          </a:p>
          <a:p>
            <a:r>
              <a:rPr lang="es-ES" sz="2800" b="1" dirty="0">
                <a:solidFill>
                  <a:schemeClr val="tx1"/>
                </a:solidFill>
                <a:highlight>
                  <a:srgbClr val="FFFF00"/>
                </a:highlight>
              </a:rPr>
              <a:t>DECIBEL: El decibel, con símbolo dB, es una unidad que se utiliza para expresar la relación entre dos valores de presión sonora, o tensión y potencia eléctrica, etc. (no es una unidad de medida). </a:t>
            </a:r>
            <a:endParaRPr lang="es-ES" sz="2000" dirty="0"/>
          </a:p>
        </p:txBody>
      </p:sp>
    </p:spTree>
    <p:extLst>
      <p:ext uri="{BB962C8B-B14F-4D97-AF65-F5344CB8AC3E}">
        <p14:creationId xmlns:p14="http://schemas.microsoft.com/office/powerpoint/2010/main" val="425589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3CCCE8D-337A-2E7B-138B-24B4E21415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952" y="155969"/>
            <a:ext cx="9212095" cy="6546062"/>
          </a:xfrm>
          <a:prstGeom prst="rect">
            <a:avLst/>
          </a:prstGeom>
        </p:spPr>
      </p:pic>
      <p:sp>
        <p:nvSpPr>
          <p:cNvPr id="2" name="CuadroTexto 1">
            <a:extLst>
              <a:ext uri="{FF2B5EF4-FFF2-40B4-BE49-F238E27FC236}">
                <a16:creationId xmlns:a16="http://schemas.microsoft.com/office/drawing/2014/main" id="{C8272779-5893-D3E9-0B65-255D0245F5AB}"/>
              </a:ext>
            </a:extLst>
          </p:cNvPr>
          <p:cNvSpPr txBox="1"/>
          <p:nvPr/>
        </p:nvSpPr>
        <p:spPr>
          <a:xfrm>
            <a:off x="2188723" y="505838"/>
            <a:ext cx="8180962" cy="461665"/>
          </a:xfrm>
          <a:prstGeom prst="rect">
            <a:avLst/>
          </a:prstGeom>
          <a:noFill/>
        </p:spPr>
        <p:txBody>
          <a:bodyPr wrap="square" rtlCol="0">
            <a:spAutoFit/>
          </a:bodyPr>
          <a:lstStyle/>
          <a:p>
            <a:r>
              <a:rPr lang="es-ES" sz="2400" b="1" dirty="0">
                <a:highlight>
                  <a:srgbClr val="FFFF00"/>
                </a:highlight>
              </a:rPr>
              <a:t>MODOS TRANSVERSAL ELECTRICO Y TRANSVERSAL MAGNETICO </a:t>
            </a:r>
          </a:p>
        </p:txBody>
      </p:sp>
    </p:spTree>
    <p:extLst>
      <p:ext uri="{BB962C8B-B14F-4D97-AF65-F5344CB8AC3E}">
        <p14:creationId xmlns:p14="http://schemas.microsoft.com/office/powerpoint/2010/main" val="280114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904C0-676F-52F0-5EF4-F63CEFCBE25C}"/>
              </a:ext>
            </a:extLst>
          </p:cNvPr>
          <p:cNvSpPr>
            <a:spLocks noGrp="1"/>
          </p:cNvSpPr>
          <p:nvPr>
            <p:ph type="title"/>
          </p:nvPr>
        </p:nvSpPr>
        <p:spPr>
          <a:xfrm>
            <a:off x="2067735" y="2891731"/>
            <a:ext cx="10772775" cy="1658198"/>
          </a:xfrm>
        </p:spPr>
        <p:txBody>
          <a:bodyPr>
            <a:normAutofit/>
          </a:bodyPr>
          <a:lstStyle/>
          <a:p>
            <a:r>
              <a:rPr lang="es-ES" sz="9600" dirty="0">
                <a:solidFill>
                  <a:schemeClr val="tx1"/>
                </a:solidFill>
              </a:rPr>
              <a:t>CONTINUARÁ … </a:t>
            </a:r>
          </a:p>
        </p:txBody>
      </p:sp>
    </p:spTree>
    <p:extLst>
      <p:ext uri="{BB962C8B-B14F-4D97-AF65-F5344CB8AC3E}">
        <p14:creationId xmlns:p14="http://schemas.microsoft.com/office/powerpoint/2010/main" val="391733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26D6DA-DBC7-6E30-C76B-EF970991AD27}"/>
              </a:ext>
            </a:extLst>
          </p:cNvPr>
          <p:cNvSpPr txBox="1"/>
          <p:nvPr/>
        </p:nvSpPr>
        <p:spPr>
          <a:xfrm>
            <a:off x="193964" y="151179"/>
            <a:ext cx="11878062" cy="6124754"/>
          </a:xfrm>
          <a:prstGeom prst="rect">
            <a:avLst/>
          </a:prstGeom>
          <a:solidFill>
            <a:srgbClr val="FFFF00"/>
          </a:solidFill>
        </p:spPr>
        <p:txBody>
          <a:bodyPr wrap="square">
            <a:spAutoFit/>
          </a:bodyPr>
          <a:lstStyle/>
          <a:p>
            <a:r>
              <a:rPr lang="es-ES" sz="2800" b="1" dirty="0">
                <a:solidFill>
                  <a:schemeClr val="tx1"/>
                </a:solidFill>
                <a:highlight>
                  <a:srgbClr val="FFFF00"/>
                </a:highlight>
              </a:rPr>
              <a:t>IMPEDANCIA: Oposición a la circulación de corriente alterna que posee una parte resistiva y una parte reactiva, capacitiva o inductiva, que afecta la fase de la corriente.</a:t>
            </a:r>
            <a:br>
              <a:rPr lang="es-ES" sz="2800" b="1" dirty="0">
                <a:solidFill>
                  <a:schemeClr val="tx1"/>
                </a:solidFill>
                <a:highlight>
                  <a:srgbClr val="FFFF00"/>
                </a:highlight>
              </a:rPr>
            </a:br>
            <a:r>
              <a:rPr lang="es-ES" sz="2800" b="1" dirty="0">
                <a:solidFill>
                  <a:schemeClr val="tx1"/>
                </a:solidFill>
                <a:highlight>
                  <a:srgbClr val="FFFF00"/>
                </a:highlight>
              </a:rPr>
              <a:t>INDUCTANCIA</a:t>
            </a:r>
            <a:r>
              <a:rPr lang="es-ES" sz="2800" dirty="0">
                <a:solidFill>
                  <a:schemeClr val="tx1"/>
                </a:solidFill>
                <a:highlight>
                  <a:srgbClr val="FFFF00"/>
                </a:highlight>
              </a:rPr>
              <a:t>: La inductancia eléctrica es la propiedad de un conductor o bobina de oponerse a cambios en la corriente eléctrica mediante la generación de un campo magnético y una fuerza electromotriz inducida, se mide en Henrios (H).</a:t>
            </a:r>
            <a:br>
              <a:rPr lang="es-ES" sz="2800" dirty="0">
                <a:solidFill>
                  <a:schemeClr val="tx1"/>
                </a:solidFill>
                <a:highlight>
                  <a:srgbClr val="FFFF00"/>
                </a:highlight>
              </a:rPr>
            </a:br>
            <a:r>
              <a:rPr lang="es-ES" sz="2800" b="1" dirty="0">
                <a:solidFill>
                  <a:schemeClr val="tx1"/>
                </a:solidFill>
                <a:highlight>
                  <a:srgbClr val="FFFF00"/>
                </a:highlight>
              </a:rPr>
              <a:t>LÍNEA DE TRANSMISIÓN</a:t>
            </a:r>
            <a:r>
              <a:rPr lang="es-ES" sz="2800" dirty="0">
                <a:solidFill>
                  <a:schemeClr val="tx1"/>
                </a:solidFill>
                <a:highlight>
                  <a:srgbClr val="FFFF00"/>
                </a:highlight>
              </a:rPr>
              <a:t>: cable responsable de conducir RF (radio frecuencia) normalmente cable coaxial de impedancia característica </a:t>
            </a:r>
            <a:r>
              <a:rPr lang="es-ES" sz="2800" dirty="0" err="1">
                <a:solidFill>
                  <a:schemeClr val="tx1"/>
                </a:solidFill>
                <a:highlight>
                  <a:srgbClr val="FFFF00"/>
                </a:highlight>
              </a:rPr>
              <a:t>Zo</a:t>
            </a:r>
            <a:r>
              <a:rPr lang="es-ES" sz="2800" dirty="0">
                <a:solidFill>
                  <a:schemeClr val="tx1"/>
                </a:solidFill>
                <a:highlight>
                  <a:srgbClr val="FFFF00"/>
                </a:highlight>
              </a:rPr>
              <a:t> = 50 Ohm, entre transceptor y antena y viceversa, cuya atenuación es función del largo de la </a:t>
            </a:r>
            <a:r>
              <a:rPr lang="es-ES" sz="2800" dirty="0" err="1">
                <a:solidFill>
                  <a:schemeClr val="tx1"/>
                </a:solidFill>
                <a:highlight>
                  <a:srgbClr val="FFFF00"/>
                </a:highlight>
              </a:rPr>
              <a:t>linea</a:t>
            </a:r>
            <a:r>
              <a:rPr lang="es-ES" sz="2800" dirty="0">
                <a:solidFill>
                  <a:schemeClr val="tx1"/>
                </a:solidFill>
                <a:highlight>
                  <a:srgbClr val="FFFF00"/>
                </a:highlight>
              </a:rPr>
              <a:t> y la frecuencia.</a:t>
            </a:r>
            <a:br>
              <a:rPr lang="es-ES" sz="2800" dirty="0">
                <a:solidFill>
                  <a:schemeClr val="tx1"/>
                </a:solidFill>
                <a:highlight>
                  <a:srgbClr val="FFFF00"/>
                </a:highlight>
              </a:rPr>
            </a:br>
            <a:r>
              <a:rPr lang="es-ES" sz="2800" b="1" dirty="0">
                <a:solidFill>
                  <a:schemeClr val="tx1"/>
                </a:solidFill>
                <a:highlight>
                  <a:srgbClr val="FFFF00"/>
                </a:highlight>
              </a:rPr>
              <a:t>RESISTENCIA</a:t>
            </a:r>
            <a:r>
              <a:rPr lang="es-ES" sz="2800" dirty="0">
                <a:solidFill>
                  <a:schemeClr val="tx1"/>
                </a:solidFill>
                <a:highlight>
                  <a:srgbClr val="FFFF00"/>
                </a:highlight>
              </a:rPr>
              <a:t>: Elemento que se opone a la circulación de CC y CA.</a:t>
            </a:r>
            <a:br>
              <a:rPr lang="es-ES" sz="2800" dirty="0">
                <a:solidFill>
                  <a:schemeClr val="tx1"/>
                </a:solidFill>
                <a:highlight>
                  <a:srgbClr val="FFFF00"/>
                </a:highlight>
              </a:rPr>
            </a:br>
            <a:r>
              <a:rPr lang="es-ES" sz="2800" b="1" dirty="0">
                <a:solidFill>
                  <a:schemeClr val="tx1"/>
                </a:solidFill>
                <a:highlight>
                  <a:srgbClr val="FFFF00"/>
                </a:highlight>
              </a:rPr>
              <a:t>ROE o SWR </a:t>
            </a:r>
            <a:r>
              <a:rPr lang="es-ES" sz="2800" dirty="0">
                <a:solidFill>
                  <a:schemeClr val="tx1"/>
                </a:solidFill>
                <a:highlight>
                  <a:srgbClr val="FFFF00"/>
                </a:highlight>
              </a:rPr>
              <a:t>(relación de ondas estacionarias) indica el grado de adaptación entre la antena y el transmisor. Valores cercanos a 1:1 son ideales; una ROE alta puede provocar pérdidas y activar protecciones.</a:t>
            </a:r>
            <a:endParaRPr lang="es-ES" sz="2800" dirty="0"/>
          </a:p>
        </p:txBody>
      </p:sp>
    </p:spTree>
    <p:extLst>
      <p:ext uri="{BB962C8B-B14F-4D97-AF65-F5344CB8AC3E}">
        <p14:creationId xmlns:p14="http://schemas.microsoft.com/office/powerpoint/2010/main" val="40371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a hilera larga de antenas parabólicas al atardecer">
            <a:extLst>
              <a:ext uri="{FF2B5EF4-FFF2-40B4-BE49-F238E27FC236}">
                <a16:creationId xmlns:a16="http://schemas.microsoft.com/office/drawing/2014/main" id="{0B181A07-5BE4-3A7C-1C46-C6B2715B89D9}"/>
              </a:ext>
            </a:extLst>
          </p:cNvPr>
          <p:cNvPicPr>
            <a:picLocks noChangeAspect="1"/>
          </p:cNvPicPr>
          <p:nvPr/>
        </p:nvPicPr>
        <p:blipFill rotWithShape="1">
          <a:blip r:embed="rId2"/>
          <a:srcRect t="33247" b="39061"/>
          <a:stretch/>
        </p:blipFill>
        <p:spPr>
          <a:xfrm>
            <a:off x="20" y="10"/>
            <a:ext cx="12191980" cy="2253696"/>
          </a:xfrm>
          <a:prstGeom prst="rect">
            <a:avLst/>
          </a:prstGeom>
        </p:spPr>
      </p:pic>
      <p:sp>
        <p:nvSpPr>
          <p:cNvPr id="3" name="Marcador de contenido 2">
            <a:extLst>
              <a:ext uri="{FF2B5EF4-FFF2-40B4-BE49-F238E27FC236}">
                <a16:creationId xmlns:a16="http://schemas.microsoft.com/office/drawing/2014/main" id="{FEA3F7C6-A9D1-88B3-5D7F-26B18707C967}"/>
              </a:ext>
            </a:extLst>
          </p:cNvPr>
          <p:cNvSpPr>
            <a:spLocks noGrp="1"/>
          </p:cNvSpPr>
          <p:nvPr>
            <p:ph idx="1"/>
          </p:nvPr>
        </p:nvSpPr>
        <p:spPr>
          <a:xfrm>
            <a:off x="321013" y="3257291"/>
            <a:ext cx="11303541" cy="3697985"/>
          </a:xfrm>
        </p:spPr>
        <p:txBody>
          <a:bodyPr>
            <a:normAutofit/>
          </a:bodyPr>
          <a:lstStyle/>
          <a:p>
            <a:pPr algn="just"/>
            <a:r>
              <a:rPr lang="es-MX" sz="3200" b="1" i="0" dirty="0">
                <a:solidFill>
                  <a:schemeClr val="bg1"/>
                </a:solidFill>
                <a:effectLst/>
                <a:latin typeface="Arial" panose="020B0604020202020204" pitchFamily="34" charset="0"/>
              </a:rPr>
              <a:t>Antena: </a:t>
            </a:r>
            <a:r>
              <a:rPr lang="es-MX" sz="3200" b="0" i="0" dirty="0">
                <a:solidFill>
                  <a:schemeClr val="bg1"/>
                </a:solidFill>
                <a:effectLst/>
                <a:latin typeface="Arial" panose="020B0604020202020204" pitchFamily="34" charset="0"/>
              </a:rPr>
              <a:t>dispositivo conductor metálico, diseñado con el objetivo de servir de medio para emitir y/o recibir </a:t>
            </a:r>
            <a:r>
              <a:rPr lang="es-MX" sz="3200" dirty="0">
                <a:solidFill>
                  <a:schemeClr val="bg1"/>
                </a:solidFill>
                <a:latin typeface="Arial" panose="020B0604020202020204" pitchFamily="34" charset="0"/>
              </a:rPr>
              <a:t>ondas electromagnéticas</a:t>
            </a:r>
            <a:r>
              <a:rPr lang="es-MX" sz="3200" b="0" i="0" dirty="0">
                <a:solidFill>
                  <a:schemeClr val="bg1"/>
                </a:solidFill>
                <a:effectLst/>
                <a:latin typeface="Arial" panose="020B0604020202020204" pitchFamily="34" charset="0"/>
              </a:rPr>
              <a:t> hacia/desde el espacio libre.</a:t>
            </a:r>
          </a:p>
          <a:p>
            <a:pPr algn="just"/>
            <a:r>
              <a:rPr lang="es-MX" sz="3200" dirty="0">
                <a:solidFill>
                  <a:schemeClr val="bg1"/>
                </a:solidFill>
                <a:latin typeface="Arial" panose="020B0604020202020204" pitchFamily="34" charset="0"/>
              </a:rPr>
              <a:t>Las antenas están sujetas al Principio de reciprocidad: “Toda buena antena transmisora es buena antena receptora”</a:t>
            </a:r>
            <a:endParaRPr lang="es-ES" sz="3200" dirty="0">
              <a:solidFill>
                <a:schemeClr val="bg1"/>
              </a:solidFill>
            </a:endParaRPr>
          </a:p>
        </p:txBody>
      </p:sp>
    </p:spTree>
    <p:extLst>
      <p:ext uri="{BB962C8B-B14F-4D97-AF65-F5344CB8AC3E}">
        <p14:creationId xmlns:p14="http://schemas.microsoft.com/office/powerpoint/2010/main" val="16313647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490605-F21A-5F04-21F4-5BD57E2ACD48}"/>
              </a:ext>
            </a:extLst>
          </p:cNvPr>
          <p:cNvSpPr>
            <a:spLocks noGrp="1"/>
          </p:cNvSpPr>
          <p:nvPr>
            <p:ph idx="1"/>
          </p:nvPr>
        </p:nvSpPr>
        <p:spPr>
          <a:xfrm>
            <a:off x="4655953" y="805811"/>
            <a:ext cx="6926828" cy="1654089"/>
          </a:xfrm>
          <a:solidFill>
            <a:srgbClr val="FFFF00"/>
          </a:solidFill>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just">
              <a:buNone/>
            </a:pPr>
            <a:endParaRPr lang="es-MX" sz="3200" dirty="0">
              <a:highlight>
                <a:srgbClr val="FFFF00"/>
              </a:highlight>
              <a:latin typeface="Arial" panose="020B0604020202020204" pitchFamily="34" charset="0"/>
            </a:endParaRPr>
          </a:p>
          <a:p>
            <a:pPr marL="0" indent="0" algn="just">
              <a:buNone/>
            </a:pPr>
            <a:r>
              <a:rPr lang="es-MX" sz="3200" dirty="0">
                <a:highlight>
                  <a:srgbClr val="FFFF00"/>
                </a:highlight>
                <a:latin typeface="Arial" panose="020B0604020202020204" pitchFamily="34" charset="0"/>
              </a:rPr>
              <a:t>S</a:t>
            </a:r>
            <a:r>
              <a:rPr lang="es-MX" sz="3200" b="0" dirty="0">
                <a:effectLst/>
                <a:highlight>
                  <a:srgbClr val="FFFF00"/>
                </a:highlight>
                <a:latin typeface="Arial" panose="020B0604020202020204" pitchFamily="34" charset="0"/>
              </a:rPr>
              <a:t>us dimensiones están en relación a  la </a:t>
            </a:r>
            <a:r>
              <a:rPr lang="es-MX" sz="3200" dirty="0">
                <a:highlight>
                  <a:srgbClr val="FFFF00"/>
                </a:highlight>
                <a:latin typeface="Arial" panose="020B0604020202020204" pitchFamily="34" charset="0"/>
              </a:rPr>
              <a:t>longitud de onda.</a:t>
            </a:r>
            <a:endParaRPr lang="es-MX" sz="3200" b="0" dirty="0">
              <a:effectLst/>
              <a:highlight>
                <a:srgbClr val="FFFF00"/>
              </a:highlight>
              <a:latin typeface="Arial" panose="020B0604020202020204" pitchFamily="34" charset="0"/>
            </a:endParaRPr>
          </a:p>
          <a:p>
            <a:pPr algn="just"/>
            <a:endParaRPr lang="es-MX" sz="3200" b="0" dirty="0">
              <a:effectLst/>
              <a:latin typeface="Arial" panose="020B0604020202020204" pitchFamily="34" charset="0"/>
            </a:endParaRPr>
          </a:p>
        </p:txBody>
      </p:sp>
      <p:sp>
        <p:nvSpPr>
          <p:cNvPr id="2" name="CuadroTexto 1">
            <a:extLst>
              <a:ext uri="{FF2B5EF4-FFF2-40B4-BE49-F238E27FC236}">
                <a16:creationId xmlns:a16="http://schemas.microsoft.com/office/drawing/2014/main" id="{470246D3-2377-F08B-FCC8-A7A7ACE0D594}"/>
              </a:ext>
            </a:extLst>
          </p:cNvPr>
          <p:cNvSpPr txBox="1"/>
          <p:nvPr/>
        </p:nvSpPr>
        <p:spPr>
          <a:xfrm rot="16200000">
            <a:off x="-924763" y="2967335"/>
            <a:ext cx="5246378" cy="92333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nchor="ctr">
            <a:spAutoFit/>
          </a:bodyPr>
          <a:lstStyle/>
          <a:p>
            <a:r>
              <a:rPr lang="es-EC" sz="5400" dirty="0"/>
              <a:t>CARACTERISTICAS</a:t>
            </a:r>
            <a:endParaRPr lang="es-ES" sz="5400" dirty="0"/>
          </a:p>
        </p:txBody>
      </p:sp>
      <p:sp>
        <p:nvSpPr>
          <p:cNvPr id="4" name="Marcador de contenido 2">
            <a:extLst>
              <a:ext uri="{FF2B5EF4-FFF2-40B4-BE49-F238E27FC236}">
                <a16:creationId xmlns:a16="http://schemas.microsoft.com/office/drawing/2014/main" id="{AE490605-F21A-5F04-21F4-5BD57E2ACD48}"/>
              </a:ext>
            </a:extLst>
          </p:cNvPr>
          <p:cNvSpPr txBox="1">
            <a:spLocks/>
          </p:cNvSpPr>
          <p:nvPr/>
        </p:nvSpPr>
        <p:spPr>
          <a:xfrm>
            <a:off x="4766788" y="4461165"/>
            <a:ext cx="6926447" cy="1612524"/>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dk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dk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dk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dk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dk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dk1"/>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dk1"/>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dk1"/>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dk1"/>
                </a:solidFill>
                <a:latin typeface="+mn-lt"/>
                <a:ea typeface="+mn-ea"/>
                <a:cs typeface="+mn-cs"/>
              </a:defRPr>
            </a:lvl9pPr>
          </a:lstStyle>
          <a:p>
            <a:pPr algn="just"/>
            <a:r>
              <a:rPr lang="es-MX" sz="3200" dirty="0">
                <a:highlight>
                  <a:srgbClr val="FFFF00"/>
                </a:highlight>
                <a:latin typeface="Arial" panose="020B0604020202020204" pitchFamily="34" charset="0"/>
              </a:rPr>
              <a:t>Pueden clasificarse en elementales, resonantes, y  directivas.</a:t>
            </a:r>
            <a:endParaRPr lang="es-ES" sz="3200" dirty="0">
              <a:highlight>
                <a:srgbClr val="FFFF00"/>
              </a:highlight>
            </a:endParaRPr>
          </a:p>
        </p:txBody>
      </p:sp>
      <p:sp>
        <p:nvSpPr>
          <p:cNvPr id="6" name="Rectángulo 5">
            <a:extLst>
              <a:ext uri="{FF2B5EF4-FFF2-40B4-BE49-F238E27FC236}">
                <a16:creationId xmlns:a16="http://schemas.microsoft.com/office/drawing/2014/main" id="{4E1FDC26-5C6D-640E-9747-FD0E9DB56EF4}"/>
              </a:ext>
            </a:extLst>
          </p:cNvPr>
          <p:cNvSpPr/>
          <p:nvPr/>
        </p:nvSpPr>
        <p:spPr>
          <a:xfrm>
            <a:off x="2247090" y="2910919"/>
            <a:ext cx="4153710" cy="1099226"/>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5" name="CuadroTexto 4">
            <a:extLst>
              <a:ext uri="{FF2B5EF4-FFF2-40B4-BE49-F238E27FC236}">
                <a16:creationId xmlns:a16="http://schemas.microsoft.com/office/drawing/2014/main" id="{D0FDE48E-42C0-0CE8-D27A-6A5B7FB80D46}"/>
              </a:ext>
            </a:extLst>
          </p:cNvPr>
          <p:cNvSpPr txBox="1"/>
          <p:nvPr/>
        </p:nvSpPr>
        <p:spPr>
          <a:xfrm>
            <a:off x="2247090" y="3085540"/>
            <a:ext cx="6858000" cy="769441"/>
          </a:xfrm>
          <a:prstGeom prst="rect">
            <a:avLst/>
          </a:prstGeom>
          <a:noFill/>
        </p:spPr>
        <p:txBody>
          <a:bodyPr wrap="square" rtlCol="0">
            <a:spAutoFit/>
          </a:bodyPr>
          <a:lstStyle/>
          <a:p>
            <a:r>
              <a:rPr lang="es-ES" sz="4400" b="1" dirty="0">
                <a:solidFill>
                  <a:srgbClr val="FF0000"/>
                </a:solidFill>
              </a:rPr>
              <a:t>DE LAS ANTENAS:</a:t>
            </a:r>
          </a:p>
        </p:txBody>
      </p:sp>
    </p:spTree>
    <p:extLst>
      <p:ext uri="{BB962C8B-B14F-4D97-AF65-F5344CB8AC3E}">
        <p14:creationId xmlns:p14="http://schemas.microsoft.com/office/powerpoint/2010/main" val="424621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4ACAE8-2B8A-90C6-91C4-06442D3F6B68}"/>
              </a:ext>
            </a:extLst>
          </p:cNvPr>
          <p:cNvPicPr>
            <a:picLocks noChangeAspect="1"/>
          </p:cNvPicPr>
          <p:nvPr/>
        </p:nvPicPr>
        <p:blipFill rotWithShape="1">
          <a:blip r:embed="rId2">
            <a:alphaModFix amt="60000"/>
          </a:blip>
          <a:srcRect b="6250"/>
          <a:stretch/>
        </p:blipFill>
        <p:spPr>
          <a:xfrm>
            <a:off x="-1" y="10"/>
            <a:ext cx="12192001" cy="6857990"/>
          </a:xfrm>
          <a:prstGeom prst="rect">
            <a:avLst/>
          </a:prstGeom>
        </p:spPr>
      </p:pic>
      <p:sp>
        <p:nvSpPr>
          <p:cNvPr id="2" name="Título 1">
            <a:extLst>
              <a:ext uri="{FF2B5EF4-FFF2-40B4-BE49-F238E27FC236}">
                <a16:creationId xmlns:a16="http://schemas.microsoft.com/office/drawing/2014/main" id="{8AB2B58B-2156-FE48-6FD3-7D955CD9B668}"/>
              </a:ext>
            </a:extLst>
          </p:cNvPr>
          <p:cNvSpPr>
            <a:spLocks noGrp="1"/>
          </p:cNvSpPr>
          <p:nvPr>
            <p:ph type="ctrTitle"/>
          </p:nvPr>
        </p:nvSpPr>
        <p:spPr>
          <a:xfrm>
            <a:off x="977435" y="1215957"/>
            <a:ext cx="10763850" cy="3171216"/>
          </a:xfrm>
        </p:spPr>
        <p:txBody>
          <a:bodyPr>
            <a:normAutofit fontScale="90000"/>
          </a:bodyPr>
          <a:lstStyle/>
          <a:p>
            <a:pPr algn="l"/>
            <a:br>
              <a:rPr lang="es-EC" sz="8200" dirty="0">
                <a:solidFill>
                  <a:srgbClr val="FFFF00"/>
                </a:solidFill>
              </a:rPr>
            </a:br>
            <a:br>
              <a:rPr lang="es-EC" sz="8200" dirty="0">
                <a:solidFill>
                  <a:srgbClr val="FFFF00"/>
                </a:solidFill>
              </a:rPr>
            </a:br>
            <a:r>
              <a:rPr lang="es-EC" sz="8200" b="1" dirty="0">
                <a:solidFill>
                  <a:srgbClr val="FF0000"/>
                </a:solidFill>
              </a:rPr>
              <a:t>DEFINICIONES Y PARAMETROS </a:t>
            </a:r>
            <a:br>
              <a:rPr lang="es-EC" sz="8200" b="1" dirty="0">
                <a:solidFill>
                  <a:srgbClr val="FF0000"/>
                </a:solidFill>
              </a:rPr>
            </a:br>
            <a:r>
              <a:rPr lang="es-EC" sz="8200" b="1" dirty="0">
                <a:solidFill>
                  <a:srgbClr val="FF0000"/>
                </a:solidFill>
              </a:rPr>
              <a:t>de las antenas </a:t>
            </a:r>
            <a:endParaRPr lang="es-ES" sz="8200" b="1" dirty="0">
              <a:solidFill>
                <a:srgbClr val="FF0000"/>
              </a:solidFill>
            </a:endParaRPr>
          </a:p>
        </p:txBody>
      </p:sp>
    </p:spTree>
    <p:extLst>
      <p:ext uri="{BB962C8B-B14F-4D97-AF65-F5344CB8AC3E}">
        <p14:creationId xmlns:p14="http://schemas.microsoft.com/office/powerpoint/2010/main" val="1144792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Metropolitano</Template>
  <TotalTime>1218</TotalTime>
  <Words>2150</Words>
  <Application>Microsoft Office PowerPoint</Application>
  <PresentationFormat>Panorámica</PresentationFormat>
  <Paragraphs>126</Paragraphs>
  <Slides>51</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51</vt:i4>
      </vt:variant>
    </vt:vector>
  </HeadingPairs>
  <TitlesOfParts>
    <vt:vector size="55" baseType="lpstr">
      <vt:lpstr>Aptos</vt:lpstr>
      <vt:lpstr>Arial</vt:lpstr>
      <vt:lpstr>Calibri Light</vt:lpstr>
      <vt:lpstr>Metropolitano</vt:lpstr>
      <vt:lpstr>LINEAS DE TRANSMISION Y ANTENAS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DEFINICIONES Y PARAMETROS  de las antenas </vt:lpstr>
      <vt:lpstr>Presentación de PowerPoint</vt:lpstr>
      <vt:lpstr>Presentación de PowerPoint</vt:lpstr>
      <vt:lpstr>Presentación de PowerPoint</vt:lpstr>
      <vt:lpstr>¿Qué es una antena NVIS?</vt:lpstr>
      <vt:lpstr>Presentación de PowerPoint</vt:lpstr>
      <vt:lpstr>Presentación de PowerPoint</vt:lpstr>
      <vt:lpstr>PARÁMETROS</vt:lpstr>
      <vt:lpstr>Presentación de PowerPoint</vt:lpstr>
      <vt:lpstr>ANCHO DE BANDA</vt:lpstr>
      <vt:lpstr>DIRECTIVIDAD </vt:lpstr>
      <vt:lpstr>EFICIENCIA </vt:lpstr>
      <vt:lpstr>Presentación de PowerPoint</vt:lpstr>
      <vt:lpstr>Ahora a terminar con un mito urbano  el coaxial RG58U…</vt:lpstr>
      <vt:lpstr>Presentación de PowerPoint</vt:lpstr>
      <vt:lpstr>Presentación de PowerPoint</vt:lpstr>
      <vt:lpstr>Presentación de PowerPoint</vt:lpstr>
      <vt:lpstr>Presentación de PowerPoint</vt:lpstr>
      <vt:lpstr>Presentación de PowerPoint</vt:lpstr>
      <vt:lpstr>Presentación de PowerPoint</vt:lpstr>
      <vt:lpstr>IMPEDANCIA  DE ENTRADA</vt:lpstr>
      <vt:lpstr>APERTURA DE HAZ </vt:lpstr>
      <vt:lpstr>POLARIZACION </vt:lpstr>
      <vt:lpstr>RESISTENCIA DE RADIACION </vt:lpstr>
      <vt:lpstr>INTENTEMOS CLASIFICAR LAS ANTENAS </vt:lpstr>
      <vt:lpstr>ANTENAS DE HILO</vt:lpstr>
      <vt:lpstr>Presentación de PowerPoint</vt:lpstr>
      <vt:lpstr>AGRUPACIONES    DE   ANTENAS</vt:lpstr>
      <vt:lpstr>Presentación de PowerPoint</vt:lpstr>
      <vt:lpstr>CLASIFICACIÓN FUNCIONAL </vt:lpstr>
      <vt:lpstr>ANTENAS CON REFLECTOR </vt:lpstr>
      <vt:lpstr>  ANTENAS DIPOLOS o DIPOLOS ENFASADOS</vt:lpstr>
      <vt:lpstr>ANTENA YAGI-UDA</vt:lpstr>
      <vt:lpstr>ANTENA PANEL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CONTINUARÁ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ANTENAS</dc:title>
  <dc:creator>Maciel nieto</dc:creator>
  <cp:lastModifiedBy>MIGUEL ANGEL LAVALLE</cp:lastModifiedBy>
  <cp:revision>10</cp:revision>
  <dcterms:created xsi:type="dcterms:W3CDTF">2024-05-21T13:50:46Z</dcterms:created>
  <dcterms:modified xsi:type="dcterms:W3CDTF">2026-06-02T14:42:02Z</dcterms:modified>
</cp:coreProperties>
</file>